
<file path=[Content_Types].xml><?xml version="1.0" encoding="utf-8"?>
<Types xmlns="http://schemas.openxmlformats.org/package/2006/content-types">
  <Default Extension="aspx" ContentType="image/unknown"/>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6" r:id="rId30"/>
    <p:sldId id="287" r:id="rId31"/>
    <p:sldId id="288" r:id="rId32"/>
    <p:sldId id="289" r:id="rId33"/>
    <p:sldId id="284" r:id="rId34"/>
    <p:sldId id="290" r:id="rId35"/>
    <p:sldId id="285"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aspx>
</file>

<file path=ppt/media/image22.jpg>
</file>

<file path=ppt/media/image23.png>
</file>

<file path=ppt/media/image24.png>
</file>

<file path=ppt/media/image25.jpg>
</file>

<file path=ppt/media/image26.jpg>
</file>

<file path=ppt/media/image27.png>
</file>

<file path=ppt/media/image28.png>
</file>

<file path=ppt/media/image29.jpg>
</file>

<file path=ppt/media/image3.jpg>
</file>

<file path=ppt/media/image30.jp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jpeg>
</file>

<file path=ppt/media/image42.jpeg>
</file>

<file path=ppt/media/image43.jpeg>
</file>

<file path=ppt/media/image44.jpeg>
</file>

<file path=ppt/media/image45.jpeg>
</file>

<file path=ppt/media/image46.png>
</file>

<file path=ppt/media/image47.png>
</file>

<file path=ppt/media/image48.jpeg>
</file>

<file path=ppt/media/image49.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9F42A52A-CCC9-4B56-BCC8-C4077E69DA2B}" type="datetimeFigureOut">
              <a:rPr lang="en-IN" smtClean="0"/>
              <a:t>11-11-2022</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2063374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F42A52A-CCC9-4B56-BCC8-C4077E69DA2B}" type="datetimeFigureOut">
              <a:rPr lang="en-IN" smtClean="0"/>
              <a:t>11-11-2022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3457636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F42A52A-CCC9-4B56-BCC8-C4077E69DA2B}" type="datetimeFigureOut">
              <a:rPr lang="en-IN" smtClean="0"/>
              <a:t>11-11-2022</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29222580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F42A52A-CCC9-4B56-BCC8-C4077E69DA2B}" type="datetimeFigureOut">
              <a:rPr lang="en-IN" smtClean="0"/>
              <a:t>11-11-2022</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30006124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42A52A-CCC9-4B56-BCC8-C4077E69DA2B}" type="datetimeFigureOut">
              <a:rPr lang="en-IN" smtClean="0"/>
              <a:t>11-11-2022</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14617177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42A52A-CCC9-4B56-BCC8-C4077E69DA2B}" type="datetimeFigureOut">
              <a:rPr lang="en-IN" smtClean="0"/>
              <a:t>11-11-2022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32524384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42A52A-CCC9-4B56-BCC8-C4077E69DA2B}" type="datetimeFigureOut">
              <a:rPr lang="en-IN" smtClean="0"/>
              <a:t>11-11-2022</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42329567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9F42A52A-CCC9-4B56-BCC8-C4077E69DA2B}" type="datetimeFigureOut">
              <a:rPr lang="en-IN" smtClean="0"/>
              <a:t>11-11-2022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1100931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9F42A52A-CCC9-4B56-BCC8-C4077E69DA2B}" type="datetimeFigureOut">
              <a:rPr lang="en-IN" smtClean="0"/>
              <a:t>11-11-2022</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3506814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42A52A-CCC9-4B56-BCC8-C4077E69DA2B}" type="datetimeFigureOut">
              <a:rPr lang="en-IN" smtClean="0"/>
              <a:t>11-11-2022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869056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42A52A-CCC9-4B56-BCC8-C4077E69DA2B}" type="datetimeFigureOut">
              <a:rPr lang="en-IN" smtClean="0"/>
              <a:t>11-11-2022</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2256243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42A52A-CCC9-4B56-BCC8-C4077E69DA2B}" type="datetimeFigureOut">
              <a:rPr lang="en-IN" smtClean="0"/>
              <a:t>11-11-2022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11518452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42A52A-CCC9-4B56-BCC8-C4077E69DA2B}" type="datetimeFigureOut">
              <a:rPr lang="en-IN" smtClean="0"/>
              <a:t>11-11-2022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2353484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42A52A-CCC9-4B56-BCC8-C4077E69DA2B}" type="datetimeFigureOut">
              <a:rPr lang="en-IN" smtClean="0"/>
              <a:t>11-11-2022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3688168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42A52A-CCC9-4B56-BCC8-C4077E69DA2B}" type="datetimeFigureOut">
              <a:rPr lang="en-IN" smtClean="0"/>
              <a:t>11-11-2022</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2472565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F42A52A-CCC9-4B56-BCC8-C4077E69DA2B}" type="datetimeFigureOut">
              <a:rPr lang="en-IN" smtClean="0"/>
              <a:t>11-11-2022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13538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F42A52A-CCC9-4B56-BCC8-C4077E69DA2B}" type="datetimeFigureOut">
              <a:rPr lang="en-IN" smtClean="0"/>
              <a:t>11-11-2022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344F660-A18F-49BB-A68D-E9F5B17E95FE}" type="slidenum">
              <a:rPr lang="en-IN" smtClean="0"/>
              <a:t>‹#›</a:t>
            </a:fld>
            <a:endParaRPr lang="en-IN"/>
          </a:p>
        </p:txBody>
      </p:sp>
    </p:spTree>
    <p:extLst>
      <p:ext uri="{BB962C8B-B14F-4D97-AF65-F5344CB8AC3E}">
        <p14:creationId xmlns:p14="http://schemas.microsoft.com/office/powerpoint/2010/main" val="2337393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9F42A52A-CCC9-4B56-BCC8-C4077E69DA2B}" type="datetimeFigureOut">
              <a:rPr lang="en-IN" smtClean="0"/>
              <a:t>11-11-2022</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4344F660-A18F-49BB-A68D-E9F5B17E95FE}" type="slidenum">
              <a:rPr lang="en-IN" smtClean="0"/>
              <a:t>‹#›</a:t>
            </a:fld>
            <a:endParaRPr lang="en-IN"/>
          </a:p>
        </p:txBody>
      </p:sp>
    </p:spTree>
    <p:extLst>
      <p:ext uri="{BB962C8B-B14F-4D97-AF65-F5344CB8AC3E}">
        <p14:creationId xmlns:p14="http://schemas.microsoft.com/office/powerpoint/2010/main" val="294902380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hyperlink" Target="https://en.wikipedia.org/wiki/Coldplay" TargetMode="External"/><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aspx"/><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hyperlink" Target="https://www.generasia.com/wiki/Bangtan_Boys" TargetMode="External"/><Relationship Id="rId5" Type="http://schemas.openxmlformats.org/officeDocument/2006/relationships/image" Target="../media/image22.jpg"/><Relationship Id="rId4" Type="http://schemas.openxmlformats.org/officeDocument/2006/relationships/hyperlink" Target="https://www.debaser.it/the-weeknd/thursday/recensione"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hyperlink" Target="https://toeslayer.blogspot.com/2017/11/jack-jackson-1906-1978.html" TargetMode="External"/><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6.jpg"/><Relationship Id="rId5" Type="http://schemas.openxmlformats.org/officeDocument/2006/relationships/hyperlink" Target="https://anidb.net/cr5975" TargetMode="External"/><Relationship Id="rId4" Type="http://schemas.openxmlformats.org/officeDocument/2006/relationships/image" Target="../media/image25.jpg"/></Relationships>
</file>

<file path=ppt/slides/_rels/slide2.xml.rels><?xml version="1.0" encoding="UTF-8" standalone="yes"?>
<Relationships xmlns="http://schemas.openxmlformats.org/package/2006/relationships"><Relationship Id="rId3" Type="http://schemas.openxmlformats.org/officeDocument/2006/relationships/hyperlink" Target="https://freepngimg.com/png/16444-music-png-pictur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hyperlink" Target="https://www.flickr.com/photos/playstationblogeurope/15415048831" TargetMode="External"/><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30.jpg"/><Relationship Id="rId5" Type="http://schemas.openxmlformats.org/officeDocument/2006/relationships/hyperlink" Target="https://maxmetal.net/2018/09/24/oficial-conciertos-de-metallica-en-madrid-y-barcelona-en-mayo-2019/" TargetMode="External"/><Relationship Id="rId4" Type="http://schemas.openxmlformats.org/officeDocument/2006/relationships/image" Target="../media/image29.jpg"/></Relationships>
</file>

<file path=ppt/slides/_rels/slide21.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hyperlink" Target="https://www.flickr.com/photos/65386099@N05/6032084855/"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pexels.com/photo/audience-band-concert-crowd-167636/" TargetMode="External"/><Relationship Id="rId2" Type="http://schemas.openxmlformats.org/officeDocument/2006/relationships/image" Target="../media/image4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lucidmanager.org/categories/data-science/"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flickr.com/photos/psd/8597760704"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scirp.org/journal/PaperInformation.aspx?PaperID=76447"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hyperlink" Target="https://en.wikipedia.org/wiki/Matrix_decomposition"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A89C0-5535-95DF-4E65-AFAE7A38B7C7}"/>
              </a:ext>
            </a:extLst>
          </p:cNvPr>
          <p:cNvSpPr>
            <a:spLocks noGrp="1"/>
          </p:cNvSpPr>
          <p:nvPr>
            <p:ph type="ctrTitle"/>
          </p:nvPr>
        </p:nvSpPr>
        <p:spPr>
          <a:xfrm>
            <a:off x="644893" y="2099733"/>
            <a:ext cx="10895798" cy="2677648"/>
          </a:xfrm>
        </p:spPr>
        <p:txBody>
          <a:bodyPr/>
          <a:lstStyle/>
          <a:p>
            <a:r>
              <a:rPr lang="en-US" dirty="0"/>
              <a:t>MUSIC RECOMMENDATION SYSTEM </a:t>
            </a:r>
            <a:endParaRPr lang="en-IN" dirty="0"/>
          </a:p>
        </p:txBody>
      </p:sp>
      <p:sp>
        <p:nvSpPr>
          <p:cNvPr id="3" name="Subtitle 2">
            <a:extLst>
              <a:ext uri="{FF2B5EF4-FFF2-40B4-BE49-F238E27FC236}">
                <a16:creationId xmlns:a16="http://schemas.microsoft.com/office/drawing/2014/main" id="{131EAC4C-540B-EDCC-666C-DE4EACAED79A}"/>
              </a:ext>
            </a:extLst>
          </p:cNvPr>
          <p:cNvSpPr>
            <a:spLocks noGrp="1"/>
          </p:cNvSpPr>
          <p:nvPr>
            <p:ph type="subTitle" idx="1"/>
          </p:nvPr>
        </p:nvSpPr>
        <p:spPr>
          <a:xfrm>
            <a:off x="651309" y="4777380"/>
            <a:ext cx="9329304" cy="1411664"/>
          </a:xfrm>
        </p:spPr>
        <p:txBody>
          <a:bodyPr>
            <a:normAutofit fontScale="92500" lnSpcReduction="10000"/>
          </a:bodyPr>
          <a:lstStyle/>
          <a:p>
            <a:r>
              <a:rPr lang="en-US" dirty="0"/>
              <a:t>BY TEAM  </a:t>
            </a:r>
          </a:p>
          <a:p>
            <a:r>
              <a:rPr lang="en-US" dirty="0"/>
              <a:t>THE SOOTHSAYER</a:t>
            </a:r>
          </a:p>
          <a:p>
            <a:r>
              <a:rPr lang="en-US" dirty="0"/>
              <a:t>NAME-DRUVA M HEGDE   PES1UG20CS138                                          </a:t>
            </a:r>
          </a:p>
          <a:p>
            <a:r>
              <a:rPr lang="en-US"/>
              <a:t> NAME-J HIMAKAR             PES1UG20CS181</a:t>
            </a:r>
            <a:endParaRPr lang="en-US" dirty="0"/>
          </a:p>
          <a:p>
            <a:endParaRPr lang="en-IN" dirty="0"/>
          </a:p>
        </p:txBody>
      </p:sp>
    </p:spTree>
    <p:extLst>
      <p:ext uri="{BB962C8B-B14F-4D97-AF65-F5344CB8AC3E}">
        <p14:creationId xmlns:p14="http://schemas.microsoft.com/office/powerpoint/2010/main" val="3508892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D7F7CA-BAA4-4FE8-011D-5590FCDCF935}"/>
              </a:ext>
            </a:extLst>
          </p:cNvPr>
          <p:cNvSpPr>
            <a:spLocks noGrp="1"/>
          </p:cNvSpPr>
          <p:nvPr>
            <p:ph idx="1"/>
          </p:nvPr>
        </p:nvSpPr>
        <p:spPr>
          <a:xfrm>
            <a:off x="1154954" y="2603499"/>
            <a:ext cx="8825659" cy="4355565"/>
          </a:xfrm>
        </p:spPr>
        <p:txBody>
          <a:bodyPr>
            <a:normAutofit lnSpcReduction="10000"/>
          </a:bodyPr>
          <a:lstStyle/>
          <a:p>
            <a:pPr algn="l"/>
            <a:r>
              <a:rPr lang="en-IN" b="0" i="0" dirty="0">
                <a:effectLst/>
                <a:latin typeface="Inter"/>
              </a:rPr>
              <a:t>The starting point of any matrix factorization-based method is the utility matrix, a matrix of user Vs item dimension. Not, this is a sparse matrix, since not all item is used by the user. The process of matrix factorization means finding out a low rank approximation of the utility matrix. So we want to break down the utility matrix U into two low rank matrices so that we can recreate the matrix U by multiplying those two matrices:</a:t>
            </a:r>
          </a:p>
          <a:p>
            <a:pPr algn="l"/>
            <a:r>
              <a:rPr lang="en-IN" b="0" i="0" dirty="0">
                <a:effectLst/>
                <a:latin typeface="Inter"/>
              </a:rPr>
              <a:t>Assuming the process helps us identify latent factors/features, meaning as K, our aim is to find two matrices X and Y such that their product (matrix multiplication) approximates R.</a:t>
            </a:r>
          </a:p>
          <a:p>
            <a:pPr algn="l"/>
            <a:r>
              <a:rPr lang="en-IN" b="0" i="0" dirty="0">
                <a:effectLst/>
                <a:latin typeface="Inter"/>
              </a:rPr>
              <a:t>X = |U| x K matrix (A matrix with dimensions of </a:t>
            </a:r>
            <a:r>
              <a:rPr lang="en-IN" b="0" i="0" dirty="0" err="1">
                <a:effectLst/>
                <a:latin typeface="Inter"/>
              </a:rPr>
              <a:t>num_users</a:t>
            </a:r>
            <a:r>
              <a:rPr lang="en-IN" b="0" i="0" dirty="0">
                <a:effectLst/>
                <a:latin typeface="Inter"/>
              </a:rPr>
              <a:t> * factors)</a:t>
            </a:r>
          </a:p>
          <a:p>
            <a:pPr algn="l"/>
            <a:r>
              <a:rPr lang="en-IN" b="0" i="0" dirty="0">
                <a:effectLst/>
                <a:latin typeface="Inter"/>
              </a:rPr>
              <a:t>Y = |P| x K matrix (A matrix with dimensions of factors * </a:t>
            </a:r>
            <a:r>
              <a:rPr lang="en-IN" b="0" i="0" dirty="0" err="1">
                <a:effectLst/>
                <a:latin typeface="Inter"/>
              </a:rPr>
              <a:t>num_songs</a:t>
            </a:r>
            <a:r>
              <a:rPr lang="en-IN" b="0" i="0" dirty="0">
                <a:effectLst/>
                <a:latin typeface="Inter"/>
              </a:rPr>
              <a:t>)</a:t>
            </a:r>
          </a:p>
          <a:p>
            <a:pPr algn="l"/>
            <a:r>
              <a:rPr lang="en-IN" dirty="0">
                <a:latin typeface="Inter"/>
              </a:rPr>
              <a:t>PROS</a:t>
            </a:r>
          </a:p>
          <a:p>
            <a:pPr algn="l"/>
            <a:r>
              <a:rPr lang="en-IN" b="0" i="0" dirty="0">
                <a:effectLst/>
                <a:latin typeface="Inter"/>
              </a:rPr>
              <a:t>LESS STORAGE</a:t>
            </a:r>
          </a:p>
          <a:p>
            <a:pPr algn="l"/>
            <a:r>
              <a:rPr lang="en-IN" dirty="0">
                <a:latin typeface="Inter"/>
              </a:rPr>
              <a:t>FASTER COMPUTATION</a:t>
            </a:r>
            <a:endParaRPr lang="en-IN" b="0" i="0" dirty="0">
              <a:effectLst/>
              <a:latin typeface="Inter"/>
            </a:endParaRPr>
          </a:p>
          <a:p>
            <a:pPr algn="l"/>
            <a:endParaRPr lang="en-IN" b="0" i="0" dirty="0">
              <a:effectLst/>
              <a:latin typeface="Inter"/>
            </a:endParaRPr>
          </a:p>
          <a:p>
            <a:endParaRPr lang="en-IN" dirty="0"/>
          </a:p>
        </p:txBody>
      </p:sp>
    </p:spTree>
    <p:extLst>
      <p:ext uri="{BB962C8B-B14F-4D97-AF65-F5344CB8AC3E}">
        <p14:creationId xmlns:p14="http://schemas.microsoft.com/office/powerpoint/2010/main" val="1728491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81B9E9B-3382-85FD-697E-3EA8A7A043E9}"/>
              </a:ext>
            </a:extLst>
          </p:cNvPr>
          <p:cNvPicPr>
            <a:picLocks noGrp="1" noChangeAspect="1"/>
          </p:cNvPicPr>
          <p:nvPr>
            <p:ph idx="1"/>
          </p:nvPr>
        </p:nvPicPr>
        <p:blipFill>
          <a:blip r:embed="rId2"/>
          <a:stretch>
            <a:fillRect/>
          </a:stretch>
        </p:blipFill>
        <p:spPr>
          <a:xfrm>
            <a:off x="2345366" y="2765345"/>
            <a:ext cx="6445581" cy="3092609"/>
          </a:xfrm>
        </p:spPr>
      </p:pic>
    </p:spTree>
    <p:extLst>
      <p:ext uri="{BB962C8B-B14F-4D97-AF65-F5344CB8AC3E}">
        <p14:creationId xmlns:p14="http://schemas.microsoft.com/office/powerpoint/2010/main" val="2964845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B9202-878E-EA80-5E0D-604CE434EF4C}"/>
              </a:ext>
            </a:extLst>
          </p:cNvPr>
          <p:cNvSpPr>
            <a:spLocks noGrp="1"/>
          </p:cNvSpPr>
          <p:nvPr>
            <p:ph type="title"/>
          </p:nvPr>
        </p:nvSpPr>
        <p:spPr/>
        <p:txBody>
          <a:bodyPr/>
          <a:lstStyle/>
          <a:p>
            <a:r>
              <a:rPr lang="en-US" dirty="0"/>
              <a:t>EDA</a:t>
            </a:r>
            <a:endParaRPr lang="en-IN" dirty="0"/>
          </a:p>
        </p:txBody>
      </p:sp>
      <p:sp>
        <p:nvSpPr>
          <p:cNvPr id="3" name="Content Placeholder 2">
            <a:extLst>
              <a:ext uri="{FF2B5EF4-FFF2-40B4-BE49-F238E27FC236}">
                <a16:creationId xmlns:a16="http://schemas.microsoft.com/office/drawing/2014/main" id="{329633A1-A713-ED51-6754-7BEEFC002E5A}"/>
              </a:ext>
            </a:extLst>
          </p:cNvPr>
          <p:cNvSpPr>
            <a:spLocks noGrp="1"/>
          </p:cNvSpPr>
          <p:nvPr>
            <p:ph idx="1"/>
          </p:nvPr>
        </p:nvSpPr>
        <p:spPr/>
        <p:txBody>
          <a:bodyPr/>
          <a:lstStyle/>
          <a:p>
            <a:r>
              <a:rPr lang="en-US" dirty="0"/>
              <a:t>Preprocessing</a:t>
            </a:r>
          </a:p>
          <a:p>
            <a:r>
              <a:rPr lang="en-US" dirty="0"/>
              <a:t>Had to drop some missing values from the dataset</a:t>
            </a:r>
          </a:p>
          <a:p>
            <a:endParaRPr lang="en-IN" dirty="0"/>
          </a:p>
        </p:txBody>
      </p:sp>
      <p:pic>
        <p:nvPicPr>
          <p:cNvPr id="5" name="Picture 4">
            <a:extLst>
              <a:ext uri="{FF2B5EF4-FFF2-40B4-BE49-F238E27FC236}">
                <a16:creationId xmlns:a16="http://schemas.microsoft.com/office/drawing/2014/main" id="{DF198044-EAA2-1AF3-22A4-FAE0C88BF443}"/>
              </a:ext>
            </a:extLst>
          </p:cNvPr>
          <p:cNvPicPr>
            <a:picLocks noChangeAspect="1"/>
          </p:cNvPicPr>
          <p:nvPr/>
        </p:nvPicPr>
        <p:blipFill>
          <a:blip r:embed="rId2"/>
          <a:stretch>
            <a:fillRect/>
          </a:stretch>
        </p:blipFill>
        <p:spPr>
          <a:xfrm>
            <a:off x="1382669" y="3429000"/>
            <a:ext cx="1657435" cy="971600"/>
          </a:xfrm>
          <a:prstGeom prst="rect">
            <a:avLst/>
          </a:prstGeom>
        </p:spPr>
      </p:pic>
      <p:pic>
        <p:nvPicPr>
          <p:cNvPr id="7" name="Picture 6">
            <a:extLst>
              <a:ext uri="{FF2B5EF4-FFF2-40B4-BE49-F238E27FC236}">
                <a16:creationId xmlns:a16="http://schemas.microsoft.com/office/drawing/2014/main" id="{B36EDA57-A9E5-A44E-8E3D-74EBA1E6B66A}"/>
              </a:ext>
            </a:extLst>
          </p:cNvPr>
          <p:cNvPicPr>
            <a:picLocks noChangeAspect="1"/>
          </p:cNvPicPr>
          <p:nvPr/>
        </p:nvPicPr>
        <p:blipFill>
          <a:blip r:embed="rId3"/>
          <a:stretch>
            <a:fillRect/>
          </a:stretch>
        </p:blipFill>
        <p:spPr>
          <a:xfrm>
            <a:off x="4061847" y="3586590"/>
            <a:ext cx="1835244" cy="292115"/>
          </a:xfrm>
          <a:prstGeom prst="rect">
            <a:avLst/>
          </a:prstGeom>
        </p:spPr>
      </p:pic>
      <p:pic>
        <p:nvPicPr>
          <p:cNvPr id="10" name="Picture 9">
            <a:extLst>
              <a:ext uri="{FF2B5EF4-FFF2-40B4-BE49-F238E27FC236}">
                <a16:creationId xmlns:a16="http://schemas.microsoft.com/office/drawing/2014/main" id="{6812DA06-A03C-1135-B89A-B58B96DC1357}"/>
              </a:ext>
            </a:extLst>
          </p:cNvPr>
          <p:cNvPicPr>
            <a:picLocks noChangeAspect="1"/>
          </p:cNvPicPr>
          <p:nvPr/>
        </p:nvPicPr>
        <p:blipFill>
          <a:blip r:embed="rId4"/>
          <a:stretch>
            <a:fillRect/>
          </a:stretch>
        </p:blipFill>
        <p:spPr>
          <a:xfrm>
            <a:off x="1474748" y="4996872"/>
            <a:ext cx="1473276" cy="1219263"/>
          </a:xfrm>
          <a:prstGeom prst="rect">
            <a:avLst/>
          </a:prstGeom>
        </p:spPr>
      </p:pic>
    </p:spTree>
    <p:extLst>
      <p:ext uri="{BB962C8B-B14F-4D97-AF65-F5344CB8AC3E}">
        <p14:creationId xmlns:p14="http://schemas.microsoft.com/office/powerpoint/2010/main" val="2625705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C5F7859-98C2-4C75-8E78-7B766C746CE7}"/>
              </a:ext>
            </a:extLst>
          </p:cNvPr>
          <p:cNvSpPr>
            <a:spLocks noGrp="1"/>
          </p:cNvSpPr>
          <p:nvPr>
            <p:ph idx="1"/>
          </p:nvPr>
        </p:nvSpPr>
        <p:spPr>
          <a:xfrm>
            <a:off x="1154954" y="2165685"/>
            <a:ext cx="8825659" cy="4504622"/>
          </a:xfrm>
        </p:spPr>
        <p:txBody>
          <a:bodyPr>
            <a:normAutofit/>
          </a:bodyPr>
          <a:lstStyle/>
          <a:p>
            <a:r>
              <a:rPr lang="en-US" dirty="0"/>
              <a:t>Total number of unique </a:t>
            </a:r>
          </a:p>
          <a:p>
            <a:r>
              <a:rPr lang="en-US" dirty="0"/>
              <a:t>Songs-10,000</a:t>
            </a:r>
          </a:p>
          <a:p>
            <a:r>
              <a:rPr lang="en-US" dirty="0"/>
              <a:t>Users-76,353</a:t>
            </a:r>
          </a:p>
          <a:p>
            <a:r>
              <a:rPr lang="en-US" dirty="0"/>
              <a:t>  </a:t>
            </a:r>
          </a:p>
          <a:p>
            <a:endParaRPr lang="en-US" dirty="0"/>
          </a:p>
          <a:p>
            <a:endParaRPr lang="en-US" dirty="0"/>
          </a:p>
          <a:p>
            <a:endParaRPr lang="en-US" dirty="0"/>
          </a:p>
          <a:p>
            <a:r>
              <a:rPr lang="en-US" dirty="0"/>
              <a:t>Most users listen to a song exactly ones and only top 25 percent listen  to </a:t>
            </a:r>
          </a:p>
          <a:p>
            <a:r>
              <a:rPr lang="en-US" dirty="0"/>
              <a:t>A song thrice the max listen count for the song is 2213 for starshine by </a:t>
            </a:r>
            <a:r>
              <a:rPr lang="en-US" dirty="0" err="1"/>
              <a:t>gorillaz</a:t>
            </a:r>
            <a:endParaRPr lang="en-US" dirty="0"/>
          </a:p>
          <a:p>
            <a:endParaRPr lang="en-US" dirty="0"/>
          </a:p>
          <a:p>
            <a:endParaRPr lang="en-IN" dirty="0"/>
          </a:p>
        </p:txBody>
      </p:sp>
      <p:pic>
        <p:nvPicPr>
          <p:cNvPr id="7" name="Picture 6">
            <a:extLst>
              <a:ext uri="{FF2B5EF4-FFF2-40B4-BE49-F238E27FC236}">
                <a16:creationId xmlns:a16="http://schemas.microsoft.com/office/drawing/2014/main" id="{92BD87AF-04EC-237E-8A4E-8573C967B68C}"/>
              </a:ext>
            </a:extLst>
          </p:cNvPr>
          <p:cNvPicPr>
            <a:picLocks noChangeAspect="1"/>
          </p:cNvPicPr>
          <p:nvPr/>
        </p:nvPicPr>
        <p:blipFill>
          <a:blip r:embed="rId2"/>
          <a:stretch>
            <a:fillRect/>
          </a:stretch>
        </p:blipFill>
        <p:spPr>
          <a:xfrm>
            <a:off x="1154954" y="3708369"/>
            <a:ext cx="2209914" cy="1206562"/>
          </a:xfrm>
          <a:prstGeom prst="rect">
            <a:avLst/>
          </a:prstGeom>
        </p:spPr>
      </p:pic>
      <p:pic>
        <p:nvPicPr>
          <p:cNvPr id="9" name="Picture 8">
            <a:extLst>
              <a:ext uri="{FF2B5EF4-FFF2-40B4-BE49-F238E27FC236}">
                <a16:creationId xmlns:a16="http://schemas.microsoft.com/office/drawing/2014/main" id="{D90943C5-405D-549B-1FDF-370C81C52060}"/>
              </a:ext>
            </a:extLst>
          </p:cNvPr>
          <p:cNvPicPr>
            <a:picLocks noChangeAspect="1"/>
          </p:cNvPicPr>
          <p:nvPr/>
        </p:nvPicPr>
        <p:blipFill>
          <a:blip r:embed="rId3"/>
          <a:stretch>
            <a:fillRect/>
          </a:stretch>
        </p:blipFill>
        <p:spPr>
          <a:xfrm>
            <a:off x="1603610" y="6051194"/>
            <a:ext cx="3816546" cy="406421"/>
          </a:xfrm>
          <a:prstGeom prst="rect">
            <a:avLst/>
          </a:prstGeom>
        </p:spPr>
      </p:pic>
      <p:pic>
        <p:nvPicPr>
          <p:cNvPr id="11" name="Picture 10">
            <a:extLst>
              <a:ext uri="{FF2B5EF4-FFF2-40B4-BE49-F238E27FC236}">
                <a16:creationId xmlns:a16="http://schemas.microsoft.com/office/drawing/2014/main" id="{449C08E4-2DE3-5843-9872-25747CA6C207}"/>
              </a:ext>
            </a:extLst>
          </p:cNvPr>
          <p:cNvPicPr>
            <a:picLocks noChangeAspect="1"/>
          </p:cNvPicPr>
          <p:nvPr/>
        </p:nvPicPr>
        <p:blipFill>
          <a:blip r:embed="rId4"/>
          <a:stretch>
            <a:fillRect/>
          </a:stretch>
        </p:blipFill>
        <p:spPr>
          <a:xfrm>
            <a:off x="3535307" y="2597062"/>
            <a:ext cx="2000353" cy="1111307"/>
          </a:xfrm>
          <a:prstGeom prst="rect">
            <a:avLst/>
          </a:prstGeom>
        </p:spPr>
      </p:pic>
    </p:spTree>
    <p:extLst>
      <p:ext uri="{BB962C8B-B14F-4D97-AF65-F5344CB8AC3E}">
        <p14:creationId xmlns:p14="http://schemas.microsoft.com/office/powerpoint/2010/main" val="143721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FD88AB6-2D67-A5E1-6F07-2CB5D1A15A62}"/>
              </a:ext>
            </a:extLst>
          </p:cNvPr>
          <p:cNvPicPr>
            <a:picLocks noGrp="1" noChangeAspect="1"/>
          </p:cNvPicPr>
          <p:nvPr>
            <p:ph idx="1"/>
          </p:nvPr>
        </p:nvPicPr>
        <p:blipFill>
          <a:blip r:embed="rId2"/>
          <a:stretch>
            <a:fillRect/>
          </a:stretch>
        </p:blipFill>
        <p:spPr>
          <a:xfrm>
            <a:off x="876668" y="2284112"/>
            <a:ext cx="2914800" cy="647733"/>
          </a:xfrm>
        </p:spPr>
      </p:pic>
      <p:pic>
        <p:nvPicPr>
          <p:cNvPr id="7" name="Picture 6">
            <a:extLst>
              <a:ext uri="{FF2B5EF4-FFF2-40B4-BE49-F238E27FC236}">
                <a16:creationId xmlns:a16="http://schemas.microsoft.com/office/drawing/2014/main" id="{82EE67D0-EC2B-C43F-A0A3-B99EFA555098}"/>
              </a:ext>
            </a:extLst>
          </p:cNvPr>
          <p:cNvPicPr>
            <a:picLocks noChangeAspect="1"/>
          </p:cNvPicPr>
          <p:nvPr/>
        </p:nvPicPr>
        <p:blipFill>
          <a:blip r:embed="rId3"/>
          <a:stretch>
            <a:fillRect/>
          </a:stretch>
        </p:blipFill>
        <p:spPr>
          <a:xfrm>
            <a:off x="4031508" y="2284112"/>
            <a:ext cx="7283824" cy="4464279"/>
          </a:xfrm>
          <a:prstGeom prst="rect">
            <a:avLst/>
          </a:prstGeom>
        </p:spPr>
      </p:pic>
      <p:sp>
        <p:nvSpPr>
          <p:cNvPr id="8" name="Rectangle 7">
            <a:extLst>
              <a:ext uri="{FF2B5EF4-FFF2-40B4-BE49-F238E27FC236}">
                <a16:creationId xmlns:a16="http://schemas.microsoft.com/office/drawing/2014/main" id="{FCFD7ACA-332D-1559-6859-AF72B586F87D}"/>
              </a:ext>
            </a:extLst>
          </p:cNvPr>
          <p:cNvSpPr/>
          <p:nvPr/>
        </p:nvSpPr>
        <p:spPr>
          <a:xfrm>
            <a:off x="1092409" y="5743155"/>
            <a:ext cx="2483318" cy="10780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Popular artist</a:t>
            </a:r>
            <a:endParaRPr lang="en-IN" dirty="0"/>
          </a:p>
        </p:txBody>
      </p:sp>
      <p:pic>
        <p:nvPicPr>
          <p:cNvPr id="10" name="Picture 9">
            <a:extLst>
              <a:ext uri="{FF2B5EF4-FFF2-40B4-BE49-F238E27FC236}">
                <a16:creationId xmlns:a16="http://schemas.microsoft.com/office/drawing/2014/main" id="{3494ABA0-8FD1-A40B-AA74-00BB29DE10B2}"/>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595188" y="3110168"/>
            <a:ext cx="4940472" cy="2618580"/>
          </a:xfrm>
          <a:prstGeom prst="rect">
            <a:avLst/>
          </a:prstGeom>
        </p:spPr>
      </p:pic>
      <p:sp>
        <p:nvSpPr>
          <p:cNvPr id="11" name="TextBox 10">
            <a:extLst>
              <a:ext uri="{FF2B5EF4-FFF2-40B4-BE49-F238E27FC236}">
                <a16:creationId xmlns:a16="http://schemas.microsoft.com/office/drawing/2014/main" id="{BE850087-C6AC-6335-6C20-0A9F62CC959C}"/>
              </a:ext>
            </a:extLst>
          </p:cNvPr>
          <p:cNvSpPr txBox="1"/>
          <p:nvPr/>
        </p:nvSpPr>
        <p:spPr>
          <a:xfrm>
            <a:off x="3238500" y="5334000"/>
            <a:ext cx="5715000" cy="230832"/>
          </a:xfrm>
          <a:prstGeom prst="rect">
            <a:avLst/>
          </a:prstGeom>
          <a:noFill/>
        </p:spPr>
        <p:txBody>
          <a:bodyPr wrap="square" rtlCol="0">
            <a:spAutoFit/>
          </a:bodyPr>
          <a:lstStyle/>
          <a:p>
            <a:endParaRPr lang="en-IN" sz="900" dirty="0"/>
          </a:p>
        </p:txBody>
      </p:sp>
    </p:spTree>
    <p:extLst>
      <p:ext uri="{BB962C8B-B14F-4D97-AF65-F5344CB8AC3E}">
        <p14:creationId xmlns:p14="http://schemas.microsoft.com/office/powerpoint/2010/main" val="1597789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834FA1E-EF21-2C8E-BCC8-6B002793E406}"/>
              </a:ext>
            </a:extLst>
          </p:cNvPr>
          <p:cNvPicPr>
            <a:picLocks noGrp="1" noChangeAspect="1"/>
          </p:cNvPicPr>
          <p:nvPr>
            <p:ph idx="1"/>
          </p:nvPr>
        </p:nvPicPr>
        <p:blipFill>
          <a:blip r:embed="rId2"/>
          <a:stretch>
            <a:fillRect/>
          </a:stretch>
        </p:blipFill>
        <p:spPr>
          <a:xfrm>
            <a:off x="1761423" y="2425567"/>
            <a:ext cx="7055318" cy="4061860"/>
          </a:xfrm>
        </p:spPr>
      </p:pic>
      <p:sp>
        <p:nvSpPr>
          <p:cNvPr id="6" name="Rectangle 5">
            <a:extLst>
              <a:ext uri="{FF2B5EF4-FFF2-40B4-BE49-F238E27FC236}">
                <a16:creationId xmlns:a16="http://schemas.microsoft.com/office/drawing/2014/main" id="{146CDCE4-3E52-8B9D-93EF-5B125E5410E2}"/>
              </a:ext>
            </a:extLst>
          </p:cNvPr>
          <p:cNvSpPr/>
          <p:nvPr/>
        </p:nvSpPr>
        <p:spPr>
          <a:xfrm>
            <a:off x="173255" y="3686476"/>
            <a:ext cx="1443789" cy="8181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Popular songs</a:t>
            </a:r>
            <a:endParaRPr lang="en-IN" dirty="0"/>
          </a:p>
        </p:txBody>
      </p:sp>
    </p:spTree>
    <p:extLst>
      <p:ext uri="{BB962C8B-B14F-4D97-AF65-F5344CB8AC3E}">
        <p14:creationId xmlns:p14="http://schemas.microsoft.com/office/powerpoint/2010/main" val="30430416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D361D3F9-2692-7B7C-6294-797043FEE10B}"/>
              </a:ext>
            </a:extLst>
          </p:cNvPr>
          <p:cNvSpPr>
            <a:spLocks noGrp="1"/>
          </p:cNvSpPr>
          <p:nvPr>
            <p:ph idx="1"/>
          </p:nvPr>
        </p:nvSpPr>
        <p:spPr/>
        <p:txBody>
          <a:bodyPr/>
          <a:lstStyle/>
          <a:p>
            <a:r>
              <a:rPr lang="en-US" dirty="0"/>
              <a:t>Popular albums</a:t>
            </a:r>
            <a:endParaRPr lang="en-IN" dirty="0"/>
          </a:p>
        </p:txBody>
      </p:sp>
      <p:pic>
        <p:nvPicPr>
          <p:cNvPr id="19" name="Picture 18">
            <a:extLst>
              <a:ext uri="{FF2B5EF4-FFF2-40B4-BE49-F238E27FC236}">
                <a16:creationId xmlns:a16="http://schemas.microsoft.com/office/drawing/2014/main" id="{87D536AD-5D62-62EF-8B5F-F857530B1E7F}"/>
              </a:ext>
            </a:extLst>
          </p:cNvPr>
          <p:cNvPicPr>
            <a:picLocks noChangeAspect="1"/>
          </p:cNvPicPr>
          <p:nvPr/>
        </p:nvPicPr>
        <p:blipFill>
          <a:blip r:embed="rId2"/>
          <a:stretch>
            <a:fillRect/>
          </a:stretch>
        </p:blipFill>
        <p:spPr>
          <a:xfrm>
            <a:off x="3753269" y="2516873"/>
            <a:ext cx="4845299" cy="3753043"/>
          </a:xfrm>
          <a:prstGeom prst="rect">
            <a:avLst/>
          </a:prstGeom>
        </p:spPr>
      </p:pic>
    </p:spTree>
    <p:extLst>
      <p:ext uri="{BB962C8B-B14F-4D97-AF65-F5344CB8AC3E}">
        <p14:creationId xmlns:p14="http://schemas.microsoft.com/office/powerpoint/2010/main" val="19964091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C3C82ED-DA21-F1DB-CA35-B0E7708421B0}"/>
              </a:ext>
            </a:extLst>
          </p:cNvPr>
          <p:cNvPicPr>
            <a:picLocks noGrp="1" noChangeAspect="1"/>
          </p:cNvPicPr>
          <p:nvPr>
            <p:ph idx="1"/>
          </p:nvPr>
        </p:nvPicPr>
        <p:blipFill>
          <a:blip r:embed="rId2"/>
          <a:stretch>
            <a:fillRect/>
          </a:stretch>
        </p:blipFill>
        <p:spPr>
          <a:xfrm>
            <a:off x="526966" y="2468032"/>
            <a:ext cx="8761413" cy="4389968"/>
          </a:xfrm>
        </p:spPr>
      </p:pic>
      <p:sp>
        <p:nvSpPr>
          <p:cNvPr id="6" name="Rectangle 5">
            <a:extLst>
              <a:ext uri="{FF2B5EF4-FFF2-40B4-BE49-F238E27FC236}">
                <a16:creationId xmlns:a16="http://schemas.microsoft.com/office/drawing/2014/main" id="{30DC6935-8D9A-5E4E-23F7-A69312482C2E}"/>
              </a:ext>
            </a:extLst>
          </p:cNvPr>
          <p:cNvSpPr/>
          <p:nvPr/>
        </p:nvSpPr>
        <p:spPr>
          <a:xfrm>
            <a:off x="9201752" y="2849078"/>
            <a:ext cx="2589195" cy="1087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Music growth trend</a:t>
            </a:r>
            <a:endParaRPr lang="en-IN" dirty="0"/>
          </a:p>
        </p:txBody>
      </p:sp>
    </p:spTree>
    <p:extLst>
      <p:ext uri="{BB962C8B-B14F-4D97-AF65-F5344CB8AC3E}">
        <p14:creationId xmlns:p14="http://schemas.microsoft.com/office/powerpoint/2010/main" val="2955243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CE24E-F289-F6D6-043E-7E80B7D4234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8425233D-E7ED-E6BE-5EA2-0F02AEF48122}"/>
              </a:ext>
            </a:extLst>
          </p:cNvPr>
          <p:cNvPicPr>
            <a:picLocks noGrp="1" noChangeAspect="1"/>
          </p:cNvPicPr>
          <p:nvPr>
            <p:ph idx="1"/>
          </p:nvPr>
        </p:nvPicPr>
        <p:blipFill>
          <a:blip r:embed="rId2"/>
          <a:stretch>
            <a:fillRect/>
          </a:stretch>
        </p:blipFill>
        <p:spPr>
          <a:xfrm>
            <a:off x="1511165" y="2252313"/>
            <a:ext cx="8761413" cy="4475746"/>
          </a:xfrm>
        </p:spPr>
      </p:pic>
      <p:sp>
        <p:nvSpPr>
          <p:cNvPr id="6" name="Rectangle 5">
            <a:extLst>
              <a:ext uri="{FF2B5EF4-FFF2-40B4-BE49-F238E27FC236}">
                <a16:creationId xmlns:a16="http://schemas.microsoft.com/office/drawing/2014/main" id="{A384F94A-60C6-816C-5FFA-5A49A449F772}"/>
              </a:ext>
            </a:extLst>
          </p:cNvPr>
          <p:cNvSpPr/>
          <p:nvPr/>
        </p:nvSpPr>
        <p:spPr>
          <a:xfrm>
            <a:off x="161205" y="4206239"/>
            <a:ext cx="1301835" cy="1328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Expected listen count in coming years</a:t>
            </a:r>
            <a:endParaRPr lang="en-IN" dirty="0"/>
          </a:p>
        </p:txBody>
      </p:sp>
      <p:pic>
        <p:nvPicPr>
          <p:cNvPr id="8" name="Picture 7">
            <a:extLst>
              <a:ext uri="{FF2B5EF4-FFF2-40B4-BE49-F238E27FC236}">
                <a16:creationId xmlns:a16="http://schemas.microsoft.com/office/drawing/2014/main" id="{D3DCA158-4029-902B-82E1-F52F695729A8}"/>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116695" y="22606"/>
            <a:ext cx="3075305" cy="3800904"/>
          </a:xfrm>
          <a:prstGeom prst="rect">
            <a:avLst/>
          </a:prstGeom>
        </p:spPr>
      </p:pic>
      <p:pic>
        <p:nvPicPr>
          <p:cNvPr id="11" name="Picture 10">
            <a:extLst>
              <a:ext uri="{FF2B5EF4-FFF2-40B4-BE49-F238E27FC236}">
                <a16:creationId xmlns:a16="http://schemas.microsoft.com/office/drawing/2014/main" id="{E2E91F3D-FB64-7AC4-6DF6-03D4A33FCF34}"/>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44031" y="-201931"/>
            <a:ext cx="6238673" cy="2454244"/>
          </a:xfrm>
          <a:prstGeom prst="rect">
            <a:avLst/>
          </a:prstGeom>
        </p:spPr>
      </p:pic>
    </p:spTree>
    <p:extLst>
      <p:ext uri="{BB962C8B-B14F-4D97-AF65-F5344CB8AC3E}">
        <p14:creationId xmlns:p14="http://schemas.microsoft.com/office/powerpoint/2010/main" val="12126290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11FB7C-C2CC-1EB9-3DC7-CEF12DE71F17}"/>
              </a:ext>
            </a:extLst>
          </p:cNvPr>
          <p:cNvSpPr>
            <a:spLocks noGrp="1"/>
          </p:cNvSpPr>
          <p:nvPr>
            <p:ph idx="1"/>
          </p:nvPr>
        </p:nvSpPr>
        <p:spPr>
          <a:xfrm>
            <a:off x="1154954" y="2319688"/>
            <a:ext cx="8825659" cy="3700112"/>
          </a:xfrm>
        </p:spPr>
        <p:txBody>
          <a:bodyPr/>
          <a:lstStyle/>
          <a:p>
            <a:r>
              <a:rPr lang="en-US" dirty="0"/>
              <a:t>Popularity graph of some artist over the years</a:t>
            </a:r>
          </a:p>
          <a:p>
            <a:endParaRPr lang="en-IN" dirty="0"/>
          </a:p>
        </p:txBody>
      </p:sp>
      <p:pic>
        <p:nvPicPr>
          <p:cNvPr id="5" name="Picture 4">
            <a:extLst>
              <a:ext uri="{FF2B5EF4-FFF2-40B4-BE49-F238E27FC236}">
                <a16:creationId xmlns:a16="http://schemas.microsoft.com/office/drawing/2014/main" id="{9FE90880-29F8-5009-614B-0F297AED7864}"/>
              </a:ext>
            </a:extLst>
          </p:cNvPr>
          <p:cNvPicPr>
            <a:picLocks noChangeAspect="1"/>
          </p:cNvPicPr>
          <p:nvPr/>
        </p:nvPicPr>
        <p:blipFill>
          <a:blip r:embed="rId2"/>
          <a:stretch>
            <a:fillRect/>
          </a:stretch>
        </p:blipFill>
        <p:spPr>
          <a:xfrm>
            <a:off x="0" y="2850944"/>
            <a:ext cx="5583165" cy="4007056"/>
          </a:xfrm>
          <a:prstGeom prst="rect">
            <a:avLst/>
          </a:prstGeom>
        </p:spPr>
      </p:pic>
      <p:pic>
        <p:nvPicPr>
          <p:cNvPr id="7" name="Picture 6">
            <a:extLst>
              <a:ext uri="{FF2B5EF4-FFF2-40B4-BE49-F238E27FC236}">
                <a16:creationId xmlns:a16="http://schemas.microsoft.com/office/drawing/2014/main" id="{B313CEDF-E67E-6374-9639-8AB2BB6D80DE}"/>
              </a:ext>
            </a:extLst>
          </p:cNvPr>
          <p:cNvPicPr>
            <a:picLocks noChangeAspect="1"/>
          </p:cNvPicPr>
          <p:nvPr/>
        </p:nvPicPr>
        <p:blipFill>
          <a:blip r:embed="rId3"/>
          <a:stretch>
            <a:fillRect/>
          </a:stretch>
        </p:blipFill>
        <p:spPr>
          <a:xfrm>
            <a:off x="6245157" y="2914447"/>
            <a:ext cx="5583165" cy="3943553"/>
          </a:xfrm>
          <a:prstGeom prst="rect">
            <a:avLst/>
          </a:prstGeom>
        </p:spPr>
      </p:pic>
      <p:pic>
        <p:nvPicPr>
          <p:cNvPr id="12" name="Picture 11">
            <a:extLst>
              <a:ext uri="{FF2B5EF4-FFF2-40B4-BE49-F238E27FC236}">
                <a16:creationId xmlns:a16="http://schemas.microsoft.com/office/drawing/2014/main" id="{21844161-7029-A42D-189E-551A9EE4C268}"/>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3810000" cy="2159540"/>
          </a:xfrm>
          <a:prstGeom prst="rect">
            <a:avLst/>
          </a:prstGeom>
        </p:spPr>
      </p:pic>
      <p:pic>
        <p:nvPicPr>
          <p:cNvPr id="15" name="Picture 14">
            <a:extLst>
              <a:ext uri="{FF2B5EF4-FFF2-40B4-BE49-F238E27FC236}">
                <a16:creationId xmlns:a16="http://schemas.microsoft.com/office/drawing/2014/main" id="{B89FBE85-C156-9009-F70A-D17AEB8F9484}"/>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8656097" y="0"/>
            <a:ext cx="3362325" cy="2319688"/>
          </a:xfrm>
          <a:prstGeom prst="rect">
            <a:avLst/>
          </a:prstGeom>
        </p:spPr>
      </p:pic>
    </p:spTree>
    <p:extLst>
      <p:ext uri="{BB962C8B-B14F-4D97-AF65-F5344CB8AC3E}">
        <p14:creationId xmlns:p14="http://schemas.microsoft.com/office/powerpoint/2010/main" val="424031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51990-D97E-0549-0CD0-2183F302E60D}"/>
              </a:ext>
            </a:extLst>
          </p:cNvPr>
          <p:cNvSpPr>
            <a:spLocks noGrp="1"/>
          </p:cNvSpPr>
          <p:nvPr>
            <p:ph type="title"/>
          </p:nvPr>
        </p:nvSpPr>
        <p:spPr/>
        <p:txBody>
          <a:bodyPr/>
          <a:lstStyle/>
          <a:p>
            <a:r>
              <a:rPr lang="en-US" dirty="0"/>
              <a:t>OUTLINE</a:t>
            </a:r>
            <a:endParaRPr lang="en-IN" dirty="0"/>
          </a:p>
        </p:txBody>
      </p:sp>
      <p:sp>
        <p:nvSpPr>
          <p:cNvPr id="3" name="Content Placeholder 2">
            <a:extLst>
              <a:ext uri="{FF2B5EF4-FFF2-40B4-BE49-F238E27FC236}">
                <a16:creationId xmlns:a16="http://schemas.microsoft.com/office/drawing/2014/main" id="{BE4EFB0A-081E-00E8-4DD3-35A830FD68D0}"/>
              </a:ext>
            </a:extLst>
          </p:cNvPr>
          <p:cNvSpPr>
            <a:spLocks noGrp="1"/>
          </p:cNvSpPr>
          <p:nvPr>
            <p:ph idx="1"/>
          </p:nvPr>
        </p:nvSpPr>
        <p:spPr/>
        <p:txBody>
          <a:bodyPr/>
          <a:lstStyle/>
          <a:p>
            <a:pPr rtl="0" fontAlgn="base">
              <a:spcBef>
                <a:spcPts val="0"/>
              </a:spcBef>
              <a:spcAft>
                <a:spcPts val="0"/>
              </a:spcAft>
              <a:buFont typeface="+mj-lt"/>
              <a:buAutoNum type="arabicPeriod"/>
            </a:pPr>
            <a:r>
              <a:rPr lang="en-IN" sz="1800" b="0" i="0" u="none" strike="noStrike" dirty="0">
                <a:solidFill>
                  <a:schemeClr val="accent2">
                    <a:lumMod val="75000"/>
                  </a:schemeClr>
                </a:solidFill>
                <a:effectLst/>
                <a:latin typeface="Roboto Slab"/>
              </a:rPr>
              <a:t>Why Recommender Systems?</a:t>
            </a:r>
          </a:p>
          <a:p>
            <a:pPr rtl="0" fontAlgn="base">
              <a:spcBef>
                <a:spcPts val="0"/>
              </a:spcBef>
              <a:spcAft>
                <a:spcPts val="0"/>
              </a:spcAft>
              <a:buFont typeface="+mj-lt"/>
              <a:buAutoNum type="arabicPeriod" startAt="2"/>
            </a:pPr>
            <a:r>
              <a:rPr lang="en-IN" sz="1800" b="0" i="0" u="none" strike="noStrike" dirty="0">
                <a:solidFill>
                  <a:schemeClr val="accent2">
                    <a:lumMod val="75000"/>
                  </a:schemeClr>
                </a:solidFill>
                <a:effectLst/>
                <a:latin typeface="Roboto Slab"/>
              </a:rPr>
              <a:t>Examples of Recommender Systems</a:t>
            </a:r>
          </a:p>
          <a:p>
            <a:pPr rtl="0" fontAlgn="base">
              <a:spcBef>
                <a:spcPts val="0"/>
              </a:spcBef>
              <a:spcAft>
                <a:spcPts val="0"/>
              </a:spcAft>
              <a:buFont typeface="+mj-lt"/>
              <a:buAutoNum type="arabicPeriod" startAt="3"/>
            </a:pPr>
            <a:r>
              <a:rPr lang="en-IN" sz="1800" b="0" i="0" u="none" strike="noStrike" dirty="0">
                <a:solidFill>
                  <a:schemeClr val="accent2">
                    <a:lumMod val="75000"/>
                  </a:schemeClr>
                </a:solidFill>
                <a:effectLst/>
                <a:latin typeface="Roboto Slab"/>
              </a:rPr>
              <a:t>How to build a Recommender System?</a:t>
            </a:r>
          </a:p>
          <a:p>
            <a:pPr marL="742950" lvl="1" indent="-285750" rtl="0" fontAlgn="base">
              <a:spcBef>
                <a:spcPts val="0"/>
              </a:spcBef>
              <a:spcAft>
                <a:spcPts val="0"/>
              </a:spcAft>
              <a:buFont typeface="+mj-lt"/>
              <a:buAutoNum type="arabicPeriod"/>
            </a:pPr>
            <a:r>
              <a:rPr lang="en-IN" sz="1800" b="0" i="0" u="none" strike="noStrike" dirty="0">
                <a:solidFill>
                  <a:schemeClr val="accent2">
                    <a:lumMod val="75000"/>
                  </a:schemeClr>
                </a:solidFill>
                <a:effectLst/>
                <a:latin typeface="Roboto Slab"/>
              </a:rPr>
              <a:t>Popularity based</a:t>
            </a:r>
          </a:p>
          <a:p>
            <a:pPr marL="742950" lvl="1" indent="-285750" rtl="0" fontAlgn="base">
              <a:spcBef>
                <a:spcPts val="0"/>
              </a:spcBef>
              <a:spcAft>
                <a:spcPts val="0"/>
              </a:spcAft>
              <a:buFont typeface="+mj-lt"/>
              <a:buAutoNum type="arabicPeriod"/>
            </a:pPr>
            <a:r>
              <a:rPr lang="en-IN" sz="1800" b="0" i="0" u="none" strike="noStrike" dirty="0">
                <a:solidFill>
                  <a:schemeClr val="accent2">
                    <a:lumMod val="75000"/>
                  </a:schemeClr>
                </a:solidFill>
                <a:effectLst/>
                <a:latin typeface="Roboto Slab"/>
              </a:rPr>
              <a:t>Classification based</a:t>
            </a:r>
          </a:p>
          <a:p>
            <a:pPr marL="742950" lvl="1" indent="-285750" rtl="0" fontAlgn="base">
              <a:spcBef>
                <a:spcPts val="0"/>
              </a:spcBef>
              <a:spcAft>
                <a:spcPts val="0"/>
              </a:spcAft>
              <a:buFont typeface="+mj-lt"/>
              <a:buAutoNum type="arabicPeriod"/>
            </a:pPr>
            <a:r>
              <a:rPr lang="en-IN" sz="1800" b="0" i="0" u="none" strike="noStrike" dirty="0">
                <a:solidFill>
                  <a:schemeClr val="accent2">
                    <a:lumMod val="75000"/>
                  </a:schemeClr>
                </a:solidFill>
                <a:effectLst/>
                <a:latin typeface="Roboto Slab"/>
              </a:rPr>
              <a:t>Collaborative Filtering</a:t>
            </a:r>
          </a:p>
          <a:p>
            <a:pPr marL="914400" lvl="2" indent="0" rtl="0" fontAlgn="base">
              <a:spcBef>
                <a:spcPts val="0"/>
              </a:spcBef>
              <a:spcAft>
                <a:spcPts val="0"/>
              </a:spcAft>
              <a:buNone/>
            </a:pPr>
            <a:r>
              <a:rPr lang="en-IN" sz="1800" b="0" i="0" u="none" strike="noStrike" dirty="0">
                <a:solidFill>
                  <a:schemeClr val="accent2">
                    <a:lumMod val="75000"/>
                  </a:schemeClr>
                </a:solidFill>
                <a:effectLst/>
                <a:latin typeface="Roboto Slab"/>
              </a:rPr>
              <a:t>A)Nearest Neighbour</a:t>
            </a:r>
          </a:p>
          <a:p>
            <a:pPr marL="914400" lvl="2" indent="0" rtl="0" fontAlgn="base">
              <a:spcBef>
                <a:spcPts val="0"/>
              </a:spcBef>
              <a:spcAft>
                <a:spcPts val="0"/>
              </a:spcAft>
              <a:buNone/>
            </a:pPr>
            <a:r>
              <a:rPr lang="en-IN" sz="1800" b="0" i="0" u="none" strike="noStrike" dirty="0">
                <a:solidFill>
                  <a:schemeClr val="accent2">
                    <a:lumMod val="75000"/>
                  </a:schemeClr>
                </a:solidFill>
                <a:effectLst/>
                <a:latin typeface="Roboto Slab"/>
              </a:rPr>
              <a:t>B)Matrix Factorization</a:t>
            </a:r>
          </a:p>
          <a:p>
            <a:pPr marL="0" indent="0">
              <a:buNone/>
            </a:pPr>
            <a:r>
              <a:rPr lang="en-IN" dirty="0"/>
              <a:t>4. EDA</a:t>
            </a:r>
          </a:p>
          <a:p>
            <a:pPr marL="0" indent="0">
              <a:buNone/>
            </a:pPr>
            <a:r>
              <a:rPr lang="en-IN" dirty="0"/>
              <a:t>5.Models used</a:t>
            </a:r>
          </a:p>
          <a:p>
            <a:pPr marL="0" indent="0">
              <a:buNone/>
            </a:pPr>
            <a:endParaRPr lang="en-IN" dirty="0"/>
          </a:p>
        </p:txBody>
      </p:sp>
      <p:pic>
        <p:nvPicPr>
          <p:cNvPr id="5" name="Picture 4">
            <a:extLst>
              <a:ext uri="{FF2B5EF4-FFF2-40B4-BE49-F238E27FC236}">
                <a16:creationId xmlns:a16="http://schemas.microsoft.com/office/drawing/2014/main" id="{3FF2A581-9F87-A621-64F9-BA5A44719C8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096000" y="2062264"/>
            <a:ext cx="5149815" cy="4406630"/>
          </a:xfrm>
          <a:prstGeom prst="rect">
            <a:avLst/>
          </a:prstGeom>
        </p:spPr>
      </p:pic>
    </p:spTree>
    <p:extLst>
      <p:ext uri="{BB962C8B-B14F-4D97-AF65-F5344CB8AC3E}">
        <p14:creationId xmlns:p14="http://schemas.microsoft.com/office/powerpoint/2010/main" val="33727114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4D2D8F5-5B97-3B65-F18D-1D8DBAFDFEC7}"/>
              </a:ext>
            </a:extLst>
          </p:cNvPr>
          <p:cNvPicPr>
            <a:picLocks noGrp="1" noChangeAspect="1"/>
          </p:cNvPicPr>
          <p:nvPr>
            <p:ph idx="1"/>
          </p:nvPr>
        </p:nvPicPr>
        <p:blipFill>
          <a:blip r:embed="rId2"/>
          <a:stretch>
            <a:fillRect/>
          </a:stretch>
        </p:blipFill>
        <p:spPr>
          <a:xfrm>
            <a:off x="443653" y="2505523"/>
            <a:ext cx="4995511" cy="4235115"/>
          </a:xfrm>
        </p:spPr>
      </p:pic>
      <p:pic>
        <p:nvPicPr>
          <p:cNvPr id="7" name="Picture 6">
            <a:extLst>
              <a:ext uri="{FF2B5EF4-FFF2-40B4-BE49-F238E27FC236}">
                <a16:creationId xmlns:a16="http://schemas.microsoft.com/office/drawing/2014/main" id="{3E46A161-E62A-6AB4-C5E0-374CD0C03B0C}"/>
              </a:ext>
            </a:extLst>
          </p:cNvPr>
          <p:cNvPicPr>
            <a:picLocks noChangeAspect="1"/>
          </p:cNvPicPr>
          <p:nvPr/>
        </p:nvPicPr>
        <p:blipFill>
          <a:blip r:embed="rId3"/>
          <a:stretch>
            <a:fillRect/>
          </a:stretch>
        </p:blipFill>
        <p:spPr>
          <a:xfrm>
            <a:off x="5331389" y="2281187"/>
            <a:ext cx="6860611" cy="4061860"/>
          </a:xfrm>
          <a:prstGeom prst="rect">
            <a:avLst/>
          </a:prstGeom>
        </p:spPr>
      </p:pic>
      <p:pic>
        <p:nvPicPr>
          <p:cNvPr id="9" name="Picture 8">
            <a:extLst>
              <a:ext uri="{FF2B5EF4-FFF2-40B4-BE49-F238E27FC236}">
                <a16:creationId xmlns:a16="http://schemas.microsoft.com/office/drawing/2014/main" id="{FEC7167F-42DC-4B3A-B2A0-041BC6957C2A}"/>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144000" y="0"/>
            <a:ext cx="3048000" cy="2107932"/>
          </a:xfrm>
          <a:prstGeom prst="rect">
            <a:avLst/>
          </a:prstGeom>
        </p:spPr>
      </p:pic>
      <p:pic>
        <p:nvPicPr>
          <p:cNvPr id="12" name="Picture 11">
            <a:extLst>
              <a:ext uri="{FF2B5EF4-FFF2-40B4-BE49-F238E27FC236}">
                <a16:creationId xmlns:a16="http://schemas.microsoft.com/office/drawing/2014/main" id="{88386791-B6DF-CAB4-711D-7CF56711D91E}"/>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20141" y="34697"/>
            <a:ext cx="5419023" cy="2341893"/>
          </a:xfrm>
          <a:prstGeom prst="rect">
            <a:avLst/>
          </a:prstGeom>
        </p:spPr>
      </p:pic>
    </p:spTree>
    <p:extLst>
      <p:ext uri="{BB962C8B-B14F-4D97-AF65-F5344CB8AC3E}">
        <p14:creationId xmlns:p14="http://schemas.microsoft.com/office/powerpoint/2010/main" val="40504593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1CB2936-4A9F-0BB9-D367-FBC049C47BB2}"/>
              </a:ext>
            </a:extLst>
          </p:cNvPr>
          <p:cNvPicPr>
            <a:picLocks noGrp="1" noChangeAspect="1"/>
          </p:cNvPicPr>
          <p:nvPr>
            <p:ph idx="1"/>
          </p:nvPr>
        </p:nvPicPr>
        <p:blipFill>
          <a:blip r:embed="rId2"/>
          <a:stretch>
            <a:fillRect/>
          </a:stretch>
        </p:blipFill>
        <p:spPr>
          <a:xfrm>
            <a:off x="880089" y="2252312"/>
            <a:ext cx="5905722" cy="3959993"/>
          </a:xfrm>
        </p:spPr>
      </p:pic>
      <p:pic>
        <p:nvPicPr>
          <p:cNvPr id="10" name="Picture 9">
            <a:extLst>
              <a:ext uri="{FF2B5EF4-FFF2-40B4-BE49-F238E27FC236}">
                <a16:creationId xmlns:a16="http://schemas.microsoft.com/office/drawing/2014/main" id="{9BE048CD-C320-5FBB-9BE9-3A7D2A2FC18A}"/>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801582" y="2945385"/>
            <a:ext cx="3891063" cy="3060543"/>
          </a:xfrm>
          <a:prstGeom prst="rect">
            <a:avLst/>
          </a:prstGeom>
        </p:spPr>
      </p:pic>
    </p:spTree>
    <p:extLst>
      <p:ext uri="{BB962C8B-B14F-4D97-AF65-F5344CB8AC3E}">
        <p14:creationId xmlns:p14="http://schemas.microsoft.com/office/powerpoint/2010/main" val="39916175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BEAAE320-5038-4DC6-E0DC-87DA13642355}"/>
              </a:ext>
            </a:extLst>
          </p:cNvPr>
          <p:cNvPicPr>
            <a:picLocks noGrp="1" noChangeAspect="1"/>
          </p:cNvPicPr>
          <p:nvPr>
            <p:ph idx="1"/>
          </p:nvPr>
        </p:nvPicPr>
        <p:blipFill>
          <a:blip r:embed="rId2"/>
          <a:stretch>
            <a:fillRect/>
          </a:stretch>
        </p:blipFill>
        <p:spPr>
          <a:xfrm>
            <a:off x="762998" y="2406316"/>
            <a:ext cx="10075047" cy="3965608"/>
          </a:xfrm>
        </p:spPr>
      </p:pic>
    </p:spTree>
    <p:extLst>
      <p:ext uri="{BB962C8B-B14F-4D97-AF65-F5344CB8AC3E}">
        <p14:creationId xmlns:p14="http://schemas.microsoft.com/office/powerpoint/2010/main" val="37301554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D45F67C-F54C-5E3B-A919-91277794A023}"/>
              </a:ext>
            </a:extLst>
          </p:cNvPr>
          <p:cNvPicPr>
            <a:picLocks noGrp="1" noChangeAspect="1"/>
          </p:cNvPicPr>
          <p:nvPr>
            <p:ph idx="1"/>
          </p:nvPr>
        </p:nvPicPr>
        <p:blipFill>
          <a:blip r:embed="rId2"/>
          <a:stretch>
            <a:fillRect/>
          </a:stretch>
        </p:blipFill>
        <p:spPr>
          <a:xfrm>
            <a:off x="1676061" y="2464067"/>
            <a:ext cx="8420840" cy="3931118"/>
          </a:xfrm>
        </p:spPr>
      </p:pic>
      <p:sp>
        <p:nvSpPr>
          <p:cNvPr id="6" name="Rectangle 5">
            <a:extLst>
              <a:ext uri="{FF2B5EF4-FFF2-40B4-BE49-F238E27FC236}">
                <a16:creationId xmlns:a16="http://schemas.microsoft.com/office/drawing/2014/main" id="{9CCF98E4-AE11-CC78-3461-02AB34E058A5}"/>
              </a:ext>
            </a:extLst>
          </p:cNvPr>
          <p:cNvSpPr/>
          <p:nvPr/>
        </p:nvSpPr>
        <p:spPr>
          <a:xfrm>
            <a:off x="134754" y="3715351"/>
            <a:ext cx="1541307" cy="1135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Number of songs a user is exposed to</a:t>
            </a:r>
            <a:endParaRPr lang="en-IN" dirty="0"/>
          </a:p>
        </p:txBody>
      </p:sp>
    </p:spTree>
    <p:extLst>
      <p:ext uri="{BB962C8B-B14F-4D97-AF65-F5344CB8AC3E}">
        <p14:creationId xmlns:p14="http://schemas.microsoft.com/office/powerpoint/2010/main" val="36202306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FA6A777-CEBA-EEF7-AAD6-027D43A9F545}"/>
              </a:ext>
            </a:extLst>
          </p:cNvPr>
          <p:cNvPicPr>
            <a:picLocks noGrp="1" noChangeAspect="1"/>
          </p:cNvPicPr>
          <p:nvPr>
            <p:ph idx="1"/>
          </p:nvPr>
        </p:nvPicPr>
        <p:blipFill>
          <a:blip r:embed="rId2"/>
          <a:stretch>
            <a:fillRect/>
          </a:stretch>
        </p:blipFill>
        <p:spPr>
          <a:xfrm>
            <a:off x="1790299" y="2248440"/>
            <a:ext cx="9615638" cy="4502880"/>
          </a:xfrm>
        </p:spPr>
      </p:pic>
      <p:sp>
        <p:nvSpPr>
          <p:cNvPr id="6" name="Rectangle 5">
            <a:extLst>
              <a:ext uri="{FF2B5EF4-FFF2-40B4-BE49-F238E27FC236}">
                <a16:creationId xmlns:a16="http://schemas.microsoft.com/office/drawing/2014/main" id="{012CA9B7-66B1-F3F6-4B04-CEB901D3326D}"/>
              </a:ext>
            </a:extLst>
          </p:cNvPr>
          <p:cNvSpPr/>
          <p:nvPr/>
        </p:nvSpPr>
        <p:spPr>
          <a:xfrm>
            <a:off x="77002" y="3570973"/>
            <a:ext cx="1530417" cy="1135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Boxplot of</a:t>
            </a:r>
          </a:p>
          <a:p>
            <a:pPr algn="ctr"/>
            <a:r>
              <a:rPr lang="en-US" dirty="0"/>
              <a:t>Number of exposed songs</a:t>
            </a:r>
            <a:endParaRPr lang="en-IN" dirty="0"/>
          </a:p>
        </p:txBody>
      </p:sp>
      <p:sp>
        <p:nvSpPr>
          <p:cNvPr id="7" name="Rectangle 6">
            <a:extLst>
              <a:ext uri="{FF2B5EF4-FFF2-40B4-BE49-F238E27FC236}">
                <a16:creationId xmlns:a16="http://schemas.microsoft.com/office/drawing/2014/main" id="{AAE152A5-CA1B-7473-491C-0224EED28EB6}"/>
              </a:ext>
            </a:extLst>
          </p:cNvPr>
          <p:cNvSpPr/>
          <p:nvPr/>
        </p:nvSpPr>
        <p:spPr>
          <a:xfrm>
            <a:off x="77003" y="5611528"/>
            <a:ext cx="1617044" cy="7069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Shows </a:t>
            </a:r>
            <a:r>
              <a:rPr lang="en-US" dirty="0" err="1"/>
              <a:t>ouliers</a:t>
            </a:r>
            <a:endParaRPr lang="en-IN" dirty="0"/>
          </a:p>
        </p:txBody>
      </p:sp>
    </p:spTree>
    <p:extLst>
      <p:ext uri="{BB962C8B-B14F-4D97-AF65-F5344CB8AC3E}">
        <p14:creationId xmlns:p14="http://schemas.microsoft.com/office/powerpoint/2010/main" val="4007080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E8CA3-0954-5154-4F66-2271CCC7871F}"/>
              </a:ext>
            </a:extLst>
          </p:cNvPr>
          <p:cNvSpPr>
            <a:spLocks noGrp="1"/>
          </p:cNvSpPr>
          <p:nvPr>
            <p:ph type="title"/>
          </p:nvPr>
        </p:nvSpPr>
        <p:spPr/>
        <p:txBody>
          <a:bodyPr/>
          <a:lstStyle/>
          <a:p>
            <a:r>
              <a:rPr lang="en-US" dirty="0"/>
              <a:t>Popularity based recommendation</a:t>
            </a:r>
            <a:endParaRPr lang="en-IN" dirty="0"/>
          </a:p>
        </p:txBody>
      </p:sp>
      <p:pic>
        <p:nvPicPr>
          <p:cNvPr id="5" name="Content Placeholder 4">
            <a:extLst>
              <a:ext uri="{FF2B5EF4-FFF2-40B4-BE49-F238E27FC236}">
                <a16:creationId xmlns:a16="http://schemas.microsoft.com/office/drawing/2014/main" id="{F0F5F6A4-CE89-FA20-38E1-70596B3608B6}"/>
              </a:ext>
            </a:extLst>
          </p:cNvPr>
          <p:cNvPicPr>
            <a:picLocks noGrp="1" noChangeAspect="1"/>
          </p:cNvPicPr>
          <p:nvPr>
            <p:ph idx="1"/>
          </p:nvPr>
        </p:nvPicPr>
        <p:blipFill>
          <a:blip r:embed="rId2"/>
          <a:stretch>
            <a:fillRect/>
          </a:stretch>
        </p:blipFill>
        <p:spPr>
          <a:xfrm>
            <a:off x="287154" y="2252312"/>
            <a:ext cx="11617692" cy="4605688"/>
          </a:xfrm>
        </p:spPr>
      </p:pic>
    </p:spTree>
    <p:extLst>
      <p:ext uri="{BB962C8B-B14F-4D97-AF65-F5344CB8AC3E}">
        <p14:creationId xmlns:p14="http://schemas.microsoft.com/office/powerpoint/2010/main" val="19022803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79446-3D8C-CFDC-1D53-E12544131481}"/>
              </a:ext>
            </a:extLst>
          </p:cNvPr>
          <p:cNvSpPr>
            <a:spLocks noGrp="1"/>
          </p:cNvSpPr>
          <p:nvPr>
            <p:ph type="title"/>
          </p:nvPr>
        </p:nvSpPr>
        <p:spPr/>
        <p:txBody>
          <a:bodyPr/>
          <a:lstStyle/>
          <a:p>
            <a:r>
              <a:rPr lang="en-US" dirty="0"/>
              <a:t>Item based collaborative </a:t>
            </a:r>
            <a:endParaRPr lang="en-IN" dirty="0"/>
          </a:p>
        </p:txBody>
      </p:sp>
      <p:pic>
        <p:nvPicPr>
          <p:cNvPr id="9" name="Content Placeholder 8">
            <a:extLst>
              <a:ext uri="{FF2B5EF4-FFF2-40B4-BE49-F238E27FC236}">
                <a16:creationId xmlns:a16="http://schemas.microsoft.com/office/drawing/2014/main" id="{33BDD7D5-75B2-C9BA-3F7D-6B2D6760DE4E}"/>
              </a:ext>
            </a:extLst>
          </p:cNvPr>
          <p:cNvPicPr>
            <a:picLocks noGrp="1" noChangeAspect="1"/>
          </p:cNvPicPr>
          <p:nvPr>
            <p:ph idx="1"/>
          </p:nvPr>
        </p:nvPicPr>
        <p:blipFill>
          <a:blip r:embed="rId2"/>
          <a:stretch>
            <a:fillRect/>
          </a:stretch>
        </p:blipFill>
        <p:spPr>
          <a:xfrm>
            <a:off x="0" y="2502569"/>
            <a:ext cx="6270894" cy="1559293"/>
          </a:xfrm>
        </p:spPr>
      </p:pic>
      <p:pic>
        <p:nvPicPr>
          <p:cNvPr id="11" name="Picture 10">
            <a:extLst>
              <a:ext uri="{FF2B5EF4-FFF2-40B4-BE49-F238E27FC236}">
                <a16:creationId xmlns:a16="http://schemas.microsoft.com/office/drawing/2014/main" id="{1BACE5CA-821C-2871-F014-E82095CA1C6C}"/>
              </a:ext>
            </a:extLst>
          </p:cNvPr>
          <p:cNvPicPr>
            <a:picLocks noChangeAspect="1"/>
          </p:cNvPicPr>
          <p:nvPr/>
        </p:nvPicPr>
        <p:blipFill>
          <a:blip r:embed="rId3"/>
          <a:stretch>
            <a:fillRect/>
          </a:stretch>
        </p:blipFill>
        <p:spPr>
          <a:xfrm>
            <a:off x="6270894" y="2377440"/>
            <a:ext cx="5828062" cy="4071485"/>
          </a:xfrm>
          <a:prstGeom prst="rect">
            <a:avLst/>
          </a:prstGeom>
        </p:spPr>
      </p:pic>
      <p:sp>
        <p:nvSpPr>
          <p:cNvPr id="3" name="Rectangle 2">
            <a:extLst>
              <a:ext uri="{FF2B5EF4-FFF2-40B4-BE49-F238E27FC236}">
                <a16:creationId xmlns:a16="http://schemas.microsoft.com/office/drawing/2014/main" id="{12BD0839-A23A-B01C-C5E1-C49BF92F18C7}"/>
              </a:ext>
            </a:extLst>
          </p:cNvPr>
          <p:cNvSpPr/>
          <p:nvPr/>
        </p:nvSpPr>
        <p:spPr>
          <a:xfrm>
            <a:off x="1424539" y="4639377"/>
            <a:ext cx="2849078" cy="11454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Using Jaccard’s index</a:t>
            </a:r>
            <a:endParaRPr lang="en-IN" dirty="0"/>
          </a:p>
        </p:txBody>
      </p:sp>
    </p:spTree>
    <p:extLst>
      <p:ext uri="{BB962C8B-B14F-4D97-AF65-F5344CB8AC3E}">
        <p14:creationId xmlns:p14="http://schemas.microsoft.com/office/powerpoint/2010/main" val="1356014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4">
            <a:extLst>
              <a:ext uri="{FF2B5EF4-FFF2-40B4-BE49-F238E27FC236}">
                <a16:creationId xmlns:a16="http://schemas.microsoft.com/office/drawing/2014/main" id="{876517BD-9875-4179-CC63-2B8E10B847D2}"/>
              </a:ext>
            </a:extLst>
          </p:cNvPr>
          <p:cNvPicPr>
            <a:picLocks noChangeAspect="1"/>
          </p:cNvPicPr>
          <p:nvPr/>
        </p:nvPicPr>
        <p:blipFill>
          <a:blip r:embed="rId2"/>
          <a:stretch>
            <a:fillRect/>
          </a:stretch>
        </p:blipFill>
        <p:spPr>
          <a:xfrm>
            <a:off x="163628" y="0"/>
            <a:ext cx="11511815" cy="7007190"/>
          </a:xfrm>
          <a:prstGeom prst="rect">
            <a:avLst/>
          </a:prstGeom>
        </p:spPr>
      </p:pic>
    </p:spTree>
    <p:extLst>
      <p:ext uri="{BB962C8B-B14F-4D97-AF65-F5344CB8AC3E}">
        <p14:creationId xmlns:p14="http://schemas.microsoft.com/office/powerpoint/2010/main" val="41004929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A73B6C-8DB0-0317-D90F-02F347AF411F}"/>
              </a:ext>
            </a:extLst>
          </p:cNvPr>
          <p:cNvPicPr>
            <a:picLocks noChangeAspect="1"/>
          </p:cNvPicPr>
          <p:nvPr/>
        </p:nvPicPr>
        <p:blipFill>
          <a:blip r:embed="rId2"/>
          <a:stretch>
            <a:fillRect/>
          </a:stretch>
        </p:blipFill>
        <p:spPr>
          <a:xfrm>
            <a:off x="616017" y="394637"/>
            <a:ext cx="9192126" cy="4940495"/>
          </a:xfrm>
          <a:prstGeom prst="rect">
            <a:avLst/>
          </a:prstGeom>
        </p:spPr>
      </p:pic>
    </p:spTree>
    <p:extLst>
      <p:ext uri="{BB962C8B-B14F-4D97-AF65-F5344CB8AC3E}">
        <p14:creationId xmlns:p14="http://schemas.microsoft.com/office/powerpoint/2010/main" val="32596696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8B6D6-353B-5E33-E9AF-AA6B579DEC61}"/>
              </a:ext>
            </a:extLst>
          </p:cNvPr>
          <p:cNvSpPr>
            <a:spLocks noGrp="1"/>
          </p:cNvSpPr>
          <p:nvPr>
            <p:ph type="title"/>
          </p:nvPr>
        </p:nvSpPr>
        <p:spPr/>
        <p:txBody>
          <a:bodyPr/>
          <a:lstStyle/>
          <a:p>
            <a:r>
              <a:rPr lang="en-US" dirty="0"/>
              <a:t>User based </a:t>
            </a:r>
            <a:endParaRPr lang="en-IN" dirty="0"/>
          </a:p>
        </p:txBody>
      </p:sp>
      <p:sp>
        <p:nvSpPr>
          <p:cNvPr id="4" name="Rectangle 3">
            <a:extLst>
              <a:ext uri="{FF2B5EF4-FFF2-40B4-BE49-F238E27FC236}">
                <a16:creationId xmlns:a16="http://schemas.microsoft.com/office/drawing/2014/main" id="{D9A87A27-BF4B-A2B7-01F8-31B5DF8F42EF}"/>
              </a:ext>
            </a:extLst>
          </p:cNvPr>
          <p:cNvSpPr/>
          <p:nvPr/>
        </p:nvSpPr>
        <p:spPr>
          <a:xfrm>
            <a:off x="1540042" y="3031958"/>
            <a:ext cx="2579571" cy="789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KNN BASED </a:t>
            </a:r>
            <a:endParaRPr lang="en-IN" dirty="0"/>
          </a:p>
        </p:txBody>
      </p:sp>
      <p:pic>
        <p:nvPicPr>
          <p:cNvPr id="8" name="Content Placeholder 7">
            <a:extLst>
              <a:ext uri="{FF2B5EF4-FFF2-40B4-BE49-F238E27FC236}">
                <a16:creationId xmlns:a16="http://schemas.microsoft.com/office/drawing/2014/main" id="{E4E46026-D49B-4F7F-DC9A-04FC027232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92551" y="2715795"/>
            <a:ext cx="5207931" cy="2225173"/>
          </a:xfrm>
        </p:spPr>
      </p:pic>
      <p:pic>
        <p:nvPicPr>
          <p:cNvPr id="10" name="Picture 9">
            <a:extLst>
              <a:ext uri="{FF2B5EF4-FFF2-40B4-BE49-F238E27FC236}">
                <a16:creationId xmlns:a16="http://schemas.microsoft.com/office/drawing/2014/main" id="{EA81512B-7EA7-7C43-6F26-7DF41F0BA9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263" y="4940968"/>
            <a:ext cx="11582400" cy="789271"/>
          </a:xfrm>
          <a:prstGeom prst="rect">
            <a:avLst/>
          </a:prstGeom>
        </p:spPr>
      </p:pic>
    </p:spTree>
    <p:extLst>
      <p:ext uri="{BB962C8B-B14F-4D97-AF65-F5344CB8AC3E}">
        <p14:creationId xmlns:p14="http://schemas.microsoft.com/office/powerpoint/2010/main" val="4142505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AAEB6-5F88-1511-44CC-DB35C5032E2C}"/>
              </a:ext>
            </a:extLst>
          </p:cNvPr>
          <p:cNvSpPr>
            <a:spLocks noGrp="1"/>
          </p:cNvSpPr>
          <p:nvPr>
            <p:ph type="title"/>
          </p:nvPr>
        </p:nvSpPr>
        <p:spPr/>
        <p:txBody>
          <a:bodyPr/>
          <a:lstStyle/>
          <a:p>
            <a:r>
              <a:rPr lang="en-US" dirty="0"/>
              <a:t>WHY RECOMMENDER SYSTEM</a:t>
            </a:r>
            <a:endParaRPr lang="en-IN" dirty="0"/>
          </a:p>
        </p:txBody>
      </p:sp>
      <p:sp>
        <p:nvSpPr>
          <p:cNvPr id="3" name="Content Placeholder 2">
            <a:extLst>
              <a:ext uri="{FF2B5EF4-FFF2-40B4-BE49-F238E27FC236}">
                <a16:creationId xmlns:a16="http://schemas.microsoft.com/office/drawing/2014/main" id="{3042566D-940D-D8D1-AB3F-94283E507539}"/>
              </a:ext>
            </a:extLst>
          </p:cNvPr>
          <p:cNvSpPr>
            <a:spLocks noGrp="1"/>
          </p:cNvSpPr>
          <p:nvPr>
            <p:ph idx="1"/>
          </p:nvPr>
        </p:nvSpPr>
        <p:spPr/>
        <p:txBody>
          <a:bodyPr>
            <a:normAutofit lnSpcReduction="10000"/>
          </a:bodyPr>
          <a:lstStyle/>
          <a:p>
            <a:r>
              <a:rPr lang="en-IN" dirty="0"/>
              <a:t>Music dataset is too big while life is short!!!! You need someone to teach you how to manage and give you wise suggestions according to your taste!</a:t>
            </a:r>
          </a:p>
          <a:p>
            <a:r>
              <a:rPr lang="en-IN" dirty="0"/>
              <a:t>With the rise of digital content distribution, people now have access to music collections on an unprecedented scale. Commercial music libraries easily exceed 15 million songs, which vastly exceeds the listening capability of any single person. With millions of songs to choose from, people sometimes feel overwhelmed. Thus, an efficient music recommender system is necessary in the interest of both music service providers and customers. Users will have no more pain to make decisions on what to listen while music companies can maintain their user group and attract new users by improving users’ satisfaction.</a:t>
            </a:r>
          </a:p>
        </p:txBody>
      </p:sp>
    </p:spTree>
    <p:extLst>
      <p:ext uri="{BB962C8B-B14F-4D97-AF65-F5344CB8AC3E}">
        <p14:creationId xmlns:p14="http://schemas.microsoft.com/office/powerpoint/2010/main" val="41545297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63D92-3ADF-85DB-10B1-DE63871D2D83}"/>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30C85650-A1AA-A064-774F-AFB9131D8A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1682" y="2603500"/>
            <a:ext cx="6172948" cy="3416300"/>
          </a:xfrm>
          <a:prstGeom prst="rect">
            <a:avLst/>
          </a:prstGeom>
        </p:spPr>
      </p:pic>
    </p:spTree>
    <p:extLst>
      <p:ext uri="{BB962C8B-B14F-4D97-AF65-F5344CB8AC3E}">
        <p14:creationId xmlns:p14="http://schemas.microsoft.com/office/powerpoint/2010/main" val="10309080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447F9-19E1-CDBE-5CD4-FE635BFFAA03}"/>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C8AC1562-EA97-C947-A55D-0F876DE463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97957" y="2383811"/>
            <a:ext cx="3855599" cy="3416300"/>
          </a:xfrm>
        </p:spPr>
      </p:pic>
      <p:sp>
        <p:nvSpPr>
          <p:cNvPr id="8" name="Rectangle 7">
            <a:extLst>
              <a:ext uri="{FF2B5EF4-FFF2-40B4-BE49-F238E27FC236}">
                <a16:creationId xmlns:a16="http://schemas.microsoft.com/office/drawing/2014/main" id="{D4556929-DAB4-768F-2F45-E289BC0844EB}"/>
              </a:ext>
            </a:extLst>
          </p:cNvPr>
          <p:cNvSpPr/>
          <p:nvPr/>
        </p:nvSpPr>
        <p:spPr>
          <a:xfrm>
            <a:off x="1154954" y="2800952"/>
            <a:ext cx="4456574" cy="11646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PEARSONS COEFFICIENT </a:t>
            </a:r>
            <a:endParaRPr lang="en-IN" dirty="0"/>
          </a:p>
        </p:txBody>
      </p:sp>
    </p:spTree>
    <p:extLst>
      <p:ext uri="{BB962C8B-B14F-4D97-AF65-F5344CB8AC3E}">
        <p14:creationId xmlns:p14="http://schemas.microsoft.com/office/powerpoint/2010/main" val="29386077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D68B6-B73B-95E7-863E-87DA2B5CAABD}"/>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B5EBD7F9-8242-095B-040B-B4C334D6EB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91007" y="2603500"/>
            <a:ext cx="4154298" cy="3416300"/>
          </a:xfrm>
          <a:prstGeom prst="rect">
            <a:avLst/>
          </a:prstGeom>
        </p:spPr>
      </p:pic>
    </p:spTree>
    <p:extLst>
      <p:ext uri="{BB962C8B-B14F-4D97-AF65-F5344CB8AC3E}">
        <p14:creationId xmlns:p14="http://schemas.microsoft.com/office/powerpoint/2010/main" val="26775235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EB767-1A29-DBB3-FAE3-79E2A9B197C3}"/>
              </a:ext>
            </a:extLst>
          </p:cNvPr>
          <p:cNvSpPr>
            <a:spLocks noGrp="1"/>
          </p:cNvSpPr>
          <p:nvPr>
            <p:ph type="title"/>
          </p:nvPr>
        </p:nvSpPr>
        <p:spPr/>
        <p:txBody>
          <a:bodyPr/>
          <a:lstStyle/>
          <a:p>
            <a:r>
              <a:rPr lang="en-US" dirty="0"/>
              <a:t>SVD</a:t>
            </a:r>
            <a:endParaRPr lang="en-IN" dirty="0"/>
          </a:p>
        </p:txBody>
      </p:sp>
      <p:pic>
        <p:nvPicPr>
          <p:cNvPr id="5" name="Content Placeholder 4">
            <a:extLst>
              <a:ext uri="{FF2B5EF4-FFF2-40B4-BE49-F238E27FC236}">
                <a16:creationId xmlns:a16="http://schemas.microsoft.com/office/drawing/2014/main" id="{6F6345E3-C0BC-5E8E-E27C-6439209D8790}"/>
              </a:ext>
            </a:extLst>
          </p:cNvPr>
          <p:cNvPicPr>
            <a:picLocks noGrp="1" noChangeAspect="1"/>
          </p:cNvPicPr>
          <p:nvPr>
            <p:ph idx="1"/>
          </p:nvPr>
        </p:nvPicPr>
        <p:blipFill>
          <a:blip r:embed="rId2"/>
          <a:stretch>
            <a:fillRect/>
          </a:stretch>
        </p:blipFill>
        <p:spPr>
          <a:xfrm>
            <a:off x="442974" y="4106241"/>
            <a:ext cx="7391990" cy="2352311"/>
          </a:xfrm>
        </p:spPr>
      </p:pic>
      <p:pic>
        <p:nvPicPr>
          <p:cNvPr id="7" name="Picture 6">
            <a:extLst>
              <a:ext uri="{FF2B5EF4-FFF2-40B4-BE49-F238E27FC236}">
                <a16:creationId xmlns:a16="http://schemas.microsoft.com/office/drawing/2014/main" id="{3961565A-515D-A08C-12D0-126B8BD91408}"/>
              </a:ext>
            </a:extLst>
          </p:cNvPr>
          <p:cNvPicPr>
            <a:picLocks noChangeAspect="1"/>
          </p:cNvPicPr>
          <p:nvPr/>
        </p:nvPicPr>
        <p:blipFill>
          <a:blip r:embed="rId3"/>
          <a:stretch>
            <a:fillRect/>
          </a:stretch>
        </p:blipFill>
        <p:spPr>
          <a:xfrm>
            <a:off x="697600" y="2242687"/>
            <a:ext cx="7391990" cy="1863554"/>
          </a:xfrm>
          <a:prstGeom prst="rect">
            <a:avLst/>
          </a:prstGeom>
        </p:spPr>
      </p:pic>
      <p:sp>
        <p:nvSpPr>
          <p:cNvPr id="8" name="Rectangle 7">
            <a:extLst>
              <a:ext uri="{FF2B5EF4-FFF2-40B4-BE49-F238E27FC236}">
                <a16:creationId xmlns:a16="http://schemas.microsoft.com/office/drawing/2014/main" id="{21334649-BD9B-384F-60A3-20F85D588ADE}"/>
              </a:ext>
            </a:extLst>
          </p:cNvPr>
          <p:cNvSpPr/>
          <p:nvPr/>
        </p:nvSpPr>
        <p:spPr>
          <a:xfrm>
            <a:off x="8912994" y="2685449"/>
            <a:ext cx="2800951" cy="827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Songs the user listened to</a:t>
            </a:r>
            <a:endParaRPr lang="en-IN" dirty="0"/>
          </a:p>
        </p:txBody>
      </p:sp>
    </p:spTree>
    <p:extLst>
      <p:ext uri="{BB962C8B-B14F-4D97-AF65-F5344CB8AC3E}">
        <p14:creationId xmlns:p14="http://schemas.microsoft.com/office/powerpoint/2010/main" val="42786226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FE458-7B22-FA88-DE50-180A5D42259F}"/>
              </a:ext>
            </a:extLst>
          </p:cNvPr>
          <p:cNvSpPr>
            <a:spLocks noGrp="1"/>
          </p:cNvSpPr>
          <p:nvPr>
            <p:ph type="title"/>
          </p:nvPr>
        </p:nvSpPr>
        <p:spPr/>
        <p:txBody>
          <a:bodyPr/>
          <a:lstStyle/>
          <a:p>
            <a:r>
              <a:rPr lang="en-US" dirty="0"/>
              <a:t>EVALUATION METRICS</a:t>
            </a:r>
            <a:endParaRPr lang="en-IN" dirty="0"/>
          </a:p>
        </p:txBody>
      </p:sp>
      <p:pic>
        <p:nvPicPr>
          <p:cNvPr id="5" name="Content Placeholder 4">
            <a:extLst>
              <a:ext uri="{FF2B5EF4-FFF2-40B4-BE49-F238E27FC236}">
                <a16:creationId xmlns:a16="http://schemas.microsoft.com/office/drawing/2014/main" id="{D65BF492-BE05-A1EC-ED3A-EA25F38A06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29828" y="2295651"/>
            <a:ext cx="5524900" cy="3864517"/>
          </a:xfrm>
        </p:spPr>
      </p:pic>
      <p:sp>
        <p:nvSpPr>
          <p:cNvPr id="6" name="Rectangle 5">
            <a:extLst>
              <a:ext uri="{FF2B5EF4-FFF2-40B4-BE49-F238E27FC236}">
                <a16:creationId xmlns:a16="http://schemas.microsoft.com/office/drawing/2014/main" id="{F6444667-1935-F427-A600-A51AEFF7D822}"/>
              </a:ext>
            </a:extLst>
          </p:cNvPr>
          <p:cNvSpPr/>
          <p:nvPr/>
        </p:nvSpPr>
        <p:spPr>
          <a:xfrm>
            <a:off x="115503" y="2829827"/>
            <a:ext cx="1742173" cy="7069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PRECISION</a:t>
            </a:r>
          </a:p>
          <a:p>
            <a:pPr algn="ctr"/>
            <a:endParaRPr lang="en-IN" dirty="0"/>
          </a:p>
        </p:txBody>
      </p:sp>
    </p:spTree>
    <p:extLst>
      <p:ext uri="{BB962C8B-B14F-4D97-AF65-F5344CB8AC3E}">
        <p14:creationId xmlns:p14="http://schemas.microsoft.com/office/powerpoint/2010/main" val="28510609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0B2184-06A3-1BF1-5666-7742700E0720}"/>
              </a:ext>
            </a:extLst>
          </p:cNvPr>
          <p:cNvSpPr>
            <a:spLocks noGrp="1"/>
          </p:cNvSpPr>
          <p:nvPr>
            <p:ph idx="1"/>
          </p:nvPr>
        </p:nvSpPr>
        <p:spPr/>
        <p:txBody>
          <a:bodyPr/>
          <a:lstStyle/>
          <a:p>
            <a:pPr marL="0" indent="0">
              <a:buNone/>
            </a:pPr>
            <a:endParaRPr lang="en-US" dirty="0"/>
          </a:p>
          <a:p>
            <a:pPr marL="0" indent="0">
              <a:buNone/>
            </a:pPr>
            <a:endParaRPr lang="en-US" dirty="0"/>
          </a:p>
          <a:p>
            <a:r>
              <a:rPr lang="en-US" dirty="0"/>
              <a:t>THANKING YOU</a:t>
            </a:r>
          </a:p>
          <a:p>
            <a:r>
              <a:rPr lang="en-US" dirty="0"/>
              <a:t>TEAM</a:t>
            </a:r>
          </a:p>
          <a:p>
            <a:r>
              <a:rPr lang="en-US" dirty="0"/>
              <a:t>THE SOOTHSAYER</a:t>
            </a:r>
            <a:endParaRPr lang="en-IN" dirty="0"/>
          </a:p>
        </p:txBody>
      </p:sp>
      <p:pic>
        <p:nvPicPr>
          <p:cNvPr id="5" name="Picture 4">
            <a:extLst>
              <a:ext uri="{FF2B5EF4-FFF2-40B4-BE49-F238E27FC236}">
                <a16:creationId xmlns:a16="http://schemas.microsoft.com/office/drawing/2014/main" id="{127793FD-4838-150D-A7C9-00057A00402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649002" y="3332747"/>
            <a:ext cx="6547113" cy="3164305"/>
          </a:xfrm>
          <a:prstGeom prst="rect">
            <a:avLst/>
          </a:prstGeom>
        </p:spPr>
      </p:pic>
    </p:spTree>
    <p:extLst>
      <p:ext uri="{BB962C8B-B14F-4D97-AF65-F5344CB8AC3E}">
        <p14:creationId xmlns:p14="http://schemas.microsoft.com/office/powerpoint/2010/main" val="3548347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14AFD-E940-19A4-1726-77F129BF2BAC}"/>
              </a:ext>
            </a:extLst>
          </p:cNvPr>
          <p:cNvSpPr>
            <a:spLocks noGrp="1"/>
          </p:cNvSpPr>
          <p:nvPr>
            <p:ph type="title"/>
          </p:nvPr>
        </p:nvSpPr>
        <p:spPr/>
        <p:txBody>
          <a:bodyPr/>
          <a:lstStyle/>
          <a:p>
            <a:r>
              <a:rPr lang="en-US" dirty="0"/>
              <a:t>HOW IT WORKS</a:t>
            </a:r>
            <a:endParaRPr lang="en-IN" dirty="0"/>
          </a:p>
        </p:txBody>
      </p:sp>
      <p:sp>
        <p:nvSpPr>
          <p:cNvPr id="3" name="Content Placeholder 2">
            <a:extLst>
              <a:ext uri="{FF2B5EF4-FFF2-40B4-BE49-F238E27FC236}">
                <a16:creationId xmlns:a16="http://schemas.microsoft.com/office/drawing/2014/main" id="{79303480-127A-5636-9C6A-0E0BEF539F79}"/>
              </a:ext>
            </a:extLst>
          </p:cNvPr>
          <p:cNvSpPr>
            <a:spLocks noGrp="1"/>
          </p:cNvSpPr>
          <p:nvPr>
            <p:ph idx="1"/>
          </p:nvPr>
        </p:nvSpPr>
        <p:spPr/>
        <p:txBody>
          <a:bodyPr/>
          <a:lstStyle/>
          <a:p>
            <a:r>
              <a:rPr lang="en-US" dirty="0"/>
              <a:t>WORK FLOW </a:t>
            </a:r>
            <a:endParaRPr lang="en-IN" dirty="0"/>
          </a:p>
        </p:txBody>
      </p:sp>
      <p:sp>
        <p:nvSpPr>
          <p:cNvPr id="4" name="Rectangle 3">
            <a:extLst>
              <a:ext uri="{FF2B5EF4-FFF2-40B4-BE49-F238E27FC236}">
                <a16:creationId xmlns:a16="http://schemas.microsoft.com/office/drawing/2014/main" id="{84D4011F-59C7-350B-354C-803F91A025C0}"/>
              </a:ext>
            </a:extLst>
          </p:cNvPr>
          <p:cNvSpPr/>
          <p:nvPr/>
        </p:nvSpPr>
        <p:spPr>
          <a:xfrm>
            <a:off x="1395663" y="3234088"/>
            <a:ext cx="1896177" cy="952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USES STORED </a:t>
            </a:r>
          </a:p>
          <a:p>
            <a:pPr algn="ctr"/>
            <a:r>
              <a:rPr lang="en-US" dirty="0"/>
              <a:t>USER DATA</a:t>
            </a:r>
            <a:endParaRPr lang="en-IN" dirty="0"/>
          </a:p>
        </p:txBody>
      </p:sp>
      <p:sp>
        <p:nvSpPr>
          <p:cNvPr id="8" name="Arrow: Right 7">
            <a:extLst>
              <a:ext uri="{FF2B5EF4-FFF2-40B4-BE49-F238E27FC236}">
                <a16:creationId xmlns:a16="http://schemas.microsoft.com/office/drawing/2014/main" id="{F11E29E2-3EB4-0476-D361-2CF0E0238D64}"/>
              </a:ext>
            </a:extLst>
          </p:cNvPr>
          <p:cNvSpPr/>
          <p:nvPr/>
        </p:nvSpPr>
        <p:spPr>
          <a:xfrm>
            <a:off x="3291840" y="3570973"/>
            <a:ext cx="779646"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01ACA179-3E39-130C-A82E-FE900491A50B}"/>
              </a:ext>
            </a:extLst>
          </p:cNvPr>
          <p:cNvSpPr/>
          <p:nvPr/>
        </p:nvSpPr>
        <p:spPr>
          <a:xfrm>
            <a:off x="4071486" y="2925612"/>
            <a:ext cx="3561348" cy="13860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MUSIC </a:t>
            </a:r>
          </a:p>
          <a:p>
            <a:pPr algn="ctr"/>
            <a:r>
              <a:rPr lang="en-US" dirty="0"/>
              <a:t>RECOMMENDATION MODEL</a:t>
            </a:r>
            <a:endParaRPr lang="en-IN" dirty="0"/>
          </a:p>
        </p:txBody>
      </p:sp>
      <p:sp>
        <p:nvSpPr>
          <p:cNvPr id="11" name="Arrow: Right 10">
            <a:extLst>
              <a:ext uri="{FF2B5EF4-FFF2-40B4-BE49-F238E27FC236}">
                <a16:creationId xmlns:a16="http://schemas.microsoft.com/office/drawing/2014/main" id="{C91F92A1-3370-6B09-978A-B218C8FE3D7A}"/>
              </a:ext>
            </a:extLst>
          </p:cNvPr>
          <p:cNvSpPr/>
          <p:nvPr/>
        </p:nvSpPr>
        <p:spPr>
          <a:xfrm>
            <a:off x="7632834" y="3429000"/>
            <a:ext cx="1414913" cy="26710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8424D45F-B21D-6141-ACF4-EA12765D6EC4}"/>
              </a:ext>
            </a:extLst>
          </p:cNvPr>
          <p:cNvSpPr/>
          <p:nvPr/>
        </p:nvSpPr>
        <p:spPr>
          <a:xfrm>
            <a:off x="9047747" y="3080084"/>
            <a:ext cx="2743200" cy="9817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PREDICT THE USER</a:t>
            </a:r>
          </a:p>
          <a:p>
            <a:pPr algn="ctr"/>
            <a:r>
              <a:rPr lang="en-US" dirty="0"/>
              <a:t>SONG</a:t>
            </a:r>
            <a:endParaRPr lang="en-IN" dirty="0"/>
          </a:p>
        </p:txBody>
      </p:sp>
    </p:spTree>
    <p:extLst>
      <p:ext uri="{BB962C8B-B14F-4D97-AF65-F5344CB8AC3E}">
        <p14:creationId xmlns:p14="http://schemas.microsoft.com/office/powerpoint/2010/main" val="3390834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B6709-407D-8162-AC8B-1FF4BC237E04}"/>
              </a:ext>
            </a:extLst>
          </p:cNvPr>
          <p:cNvSpPr>
            <a:spLocks noGrp="1"/>
          </p:cNvSpPr>
          <p:nvPr>
            <p:ph type="title"/>
          </p:nvPr>
        </p:nvSpPr>
        <p:spPr/>
        <p:txBody>
          <a:bodyPr/>
          <a:lstStyle/>
          <a:p>
            <a:r>
              <a:rPr lang="en-US" dirty="0"/>
              <a:t>DATASET</a:t>
            </a:r>
            <a:endParaRPr lang="en-IN" dirty="0"/>
          </a:p>
        </p:txBody>
      </p:sp>
      <p:sp>
        <p:nvSpPr>
          <p:cNvPr id="3" name="Content Placeholder 2">
            <a:extLst>
              <a:ext uri="{FF2B5EF4-FFF2-40B4-BE49-F238E27FC236}">
                <a16:creationId xmlns:a16="http://schemas.microsoft.com/office/drawing/2014/main" id="{90BDC2E5-7BF7-2994-925B-FA73814EC8B1}"/>
              </a:ext>
            </a:extLst>
          </p:cNvPr>
          <p:cNvSpPr>
            <a:spLocks noGrp="1"/>
          </p:cNvSpPr>
          <p:nvPr>
            <p:ph idx="1"/>
          </p:nvPr>
        </p:nvSpPr>
        <p:spPr>
          <a:xfrm>
            <a:off x="1154954" y="2603499"/>
            <a:ext cx="8845694" cy="3701047"/>
          </a:xfrm>
        </p:spPr>
        <p:txBody>
          <a:bodyPr>
            <a:normAutofit fontScale="92500" lnSpcReduction="10000"/>
          </a:bodyPr>
          <a:lstStyle/>
          <a:p>
            <a:pPr marL="0" indent="0">
              <a:buNone/>
            </a:pPr>
            <a:r>
              <a:rPr lang="en-IN" dirty="0">
                <a:highlight>
                  <a:srgbClr val="FFFF00"/>
                </a:highlight>
              </a:rPr>
              <a:t>A)Features</a:t>
            </a:r>
            <a:r>
              <a:rPr lang="en-IN" dirty="0"/>
              <a:t>                                                       </a:t>
            </a:r>
            <a:r>
              <a:rPr lang="en-IN" dirty="0">
                <a:highlight>
                  <a:srgbClr val="FFFF00"/>
                </a:highlight>
              </a:rPr>
              <a:t>C)problems faced       </a:t>
            </a:r>
          </a:p>
          <a:p>
            <a:pPr marL="0" indent="0">
              <a:buNone/>
            </a:pPr>
            <a:r>
              <a:rPr lang="en-IN" dirty="0"/>
              <a:t> Large-scale:                                                     No user info pertaining to his like/dislike</a:t>
            </a:r>
          </a:p>
          <a:p>
            <a:pPr marL="0" indent="0">
              <a:buNone/>
            </a:pPr>
            <a:r>
              <a:rPr lang="en-IN" dirty="0"/>
              <a:t>1 000 000 users 10,000songs                              No info pertaining to the genre</a:t>
            </a:r>
          </a:p>
          <a:p>
            <a:pPr marL="0" indent="0">
              <a:buNone/>
            </a:pPr>
            <a:r>
              <a:rPr lang="en-IN" dirty="0"/>
              <a:t>                                                                           Too big dataset: Difficult to                         										implement the whole dataset, </a:t>
            </a:r>
          </a:p>
          <a:p>
            <a:pPr marL="0" indent="0">
              <a:buNone/>
            </a:pPr>
            <a:r>
              <a:rPr lang="en-IN" dirty="0"/>
              <a:t>										so need to create a small dataset </a:t>
            </a:r>
          </a:p>
          <a:p>
            <a:pPr marL="0" indent="0">
              <a:buNone/>
            </a:pPr>
            <a:r>
              <a:rPr lang="en-IN" dirty="0">
                <a:highlight>
                  <a:srgbClr val="FFFF00"/>
                </a:highlight>
              </a:rPr>
              <a:t>B)content</a:t>
            </a:r>
            <a:r>
              <a:rPr lang="en-IN" dirty="0"/>
              <a:t>								ourselves                                           1)Triplets (user, song, count) </a:t>
            </a:r>
          </a:p>
          <a:p>
            <a:pPr marL="0" indent="0">
              <a:buNone/>
            </a:pPr>
            <a:r>
              <a:rPr lang="en-IN" dirty="0"/>
              <a:t>2)Meta-data pertaining to the music</a:t>
            </a:r>
          </a:p>
          <a:p>
            <a:pPr marL="0" indent="0">
              <a:buNone/>
            </a:pPr>
            <a:r>
              <a:rPr lang="en-IN" dirty="0"/>
              <a:t>Containing the album, artist release date,</a:t>
            </a:r>
          </a:p>
          <a:p>
            <a:pPr marL="0" indent="0">
              <a:buNone/>
            </a:pPr>
            <a:r>
              <a:rPr lang="en-IN" dirty="0"/>
              <a:t>Listen count</a:t>
            </a:r>
          </a:p>
        </p:txBody>
      </p:sp>
      <p:pic>
        <p:nvPicPr>
          <p:cNvPr id="5" name="Picture 4">
            <a:extLst>
              <a:ext uri="{FF2B5EF4-FFF2-40B4-BE49-F238E27FC236}">
                <a16:creationId xmlns:a16="http://schemas.microsoft.com/office/drawing/2014/main" id="{BF53F191-FB0B-D981-A24F-5F266B4DFE7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80962" y="4617534"/>
            <a:ext cx="4011038" cy="2240466"/>
          </a:xfrm>
          <a:prstGeom prst="rect">
            <a:avLst/>
          </a:prstGeom>
        </p:spPr>
      </p:pic>
    </p:spTree>
    <p:extLst>
      <p:ext uri="{BB962C8B-B14F-4D97-AF65-F5344CB8AC3E}">
        <p14:creationId xmlns:p14="http://schemas.microsoft.com/office/powerpoint/2010/main" val="4087546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57385-7734-DEBB-9DF5-8B430605512A}"/>
              </a:ext>
            </a:extLst>
          </p:cNvPr>
          <p:cNvSpPr>
            <a:spLocks noGrp="1"/>
          </p:cNvSpPr>
          <p:nvPr>
            <p:ph type="title"/>
          </p:nvPr>
        </p:nvSpPr>
        <p:spPr/>
        <p:txBody>
          <a:bodyPr/>
          <a:lstStyle/>
          <a:p>
            <a:r>
              <a:rPr lang="en-US" dirty="0"/>
              <a:t>Popularity based </a:t>
            </a:r>
            <a:endParaRPr lang="en-IN" dirty="0"/>
          </a:p>
        </p:txBody>
      </p:sp>
      <p:sp>
        <p:nvSpPr>
          <p:cNvPr id="3" name="Content Placeholder 2">
            <a:extLst>
              <a:ext uri="{FF2B5EF4-FFF2-40B4-BE49-F238E27FC236}">
                <a16:creationId xmlns:a16="http://schemas.microsoft.com/office/drawing/2014/main" id="{1A5C359E-886B-024D-67B3-634BD7A124D9}"/>
              </a:ext>
            </a:extLst>
          </p:cNvPr>
          <p:cNvSpPr>
            <a:spLocks noGrp="1"/>
          </p:cNvSpPr>
          <p:nvPr>
            <p:ph idx="1"/>
          </p:nvPr>
        </p:nvSpPr>
        <p:spPr>
          <a:xfrm>
            <a:off x="1154954" y="2603500"/>
            <a:ext cx="8825659" cy="4254500"/>
          </a:xfrm>
        </p:spPr>
        <p:txBody>
          <a:bodyPr>
            <a:normAutofit fontScale="92500" lnSpcReduction="10000"/>
          </a:bodyPr>
          <a:lstStyle/>
          <a:p>
            <a:r>
              <a:rPr lang="en-IN" dirty="0"/>
              <a:t>Idea </a:t>
            </a:r>
          </a:p>
          <a:p>
            <a:pPr marL="0" indent="0">
              <a:buNone/>
            </a:pPr>
            <a:r>
              <a:rPr lang="en-IN" dirty="0"/>
              <a:t>1. Sort songs by popularity in a decreasing order</a:t>
            </a:r>
          </a:p>
          <a:p>
            <a:pPr marL="0" indent="0">
              <a:buNone/>
            </a:pPr>
            <a:r>
              <a:rPr lang="en-IN" dirty="0"/>
              <a:t>2. For each user, recommend the songs in order of popularity, except those already in the user’s profile</a:t>
            </a:r>
          </a:p>
          <a:p>
            <a:r>
              <a:rPr lang="en-IN" dirty="0"/>
              <a:t>Pros: </a:t>
            </a:r>
          </a:p>
          <a:p>
            <a:pPr marL="0" indent="0">
              <a:buNone/>
            </a:pPr>
            <a:r>
              <a:rPr lang="en-IN" dirty="0"/>
              <a:t> Idea is simple </a:t>
            </a:r>
          </a:p>
          <a:p>
            <a:pPr marL="0" indent="0">
              <a:buNone/>
            </a:pPr>
            <a:r>
              <a:rPr lang="en-IN" dirty="0"/>
              <a:t>Easy to implement </a:t>
            </a:r>
          </a:p>
          <a:p>
            <a:pPr marL="0" indent="0">
              <a:buNone/>
            </a:pPr>
            <a:r>
              <a:rPr lang="en-IN" dirty="0"/>
              <a:t>Served as baseline</a:t>
            </a:r>
          </a:p>
          <a:p>
            <a:pPr marL="0" indent="0">
              <a:buNone/>
            </a:pPr>
            <a:r>
              <a:rPr lang="en-IN" dirty="0"/>
              <a:t>Helps to recommend when we have no information about the user</a:t>
            </a:r>
          </a:p>
          <a:p>
            <a:r>
              <a:rPr lang="en-IN" dirty="0"/>
              <a:t>Cons: </a:t>
            </a:r>
          </a:p>
          <a:p>
            <a:pPr marL="0" indent="0">
              <a:buNone/>
            </a:pPr>
            <a:r>
              <a:rPr lang="en-IN" dirty="0"/>
              <a:t>Not personalized (users and songs’ information is not taken into account) </a:t>
            </a:r>
          </a:p>
          <a:p>
            <a:pPr marL="0" indent="0">
              <a:buNone/>
            </a:pPr>
            <a:r>
              <a:rPr lang="en-IN" dirty="0"/>
              <a:t> Biased towards popular song</a:t>
            </a:r>
          </a:p>
        </p:txBody>
      </p:sp>
      <p:pic>
        <p:nvPicPr>
          <p:cNvPr id="5" name="Picture 4">
            <a:extLst>
              <a:ext uri="{FF2B5EF4-FFF2-40B4-BE49-F238E27FC236}">
                <a16:creationId xmlns:a16="http://schemas.microsoft.com/office/drawing/2014/main" id="{4296C279-935F-E9E2-93B8-A77C71036ED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150110" y="2198450"/>
            <a:ext cx="3008859" cy="3005847"/>
          </a:xfrm>
          <a:prstGeom prst="rect">
            <a:avLst/>
          </a:prstGeom>
        </p:spPr>
      </p:pic>
    </p:spTree>
    <p:extLst>
      <p:ext uri="{BB962C8B-B14F-4D97-AF65-F5344CB8AC3E}">
        <p14:creationId xmlns:p14="http://schemas.microsoft.com/office/powerpoint/2010/main" val="48087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967DD-AD75-CE16-EFBB-9D17C717FC04}"/>
              </a:ext>
            </a:extLst>
          </p:cNvPr>
          <p:cNvSpPr>
            <a:spLocks noGrp="1"/>
          </p:cNvSpPr>
          <p:nvPr>
            <p:ph type="title"/>
          </p:nvPr>
        </p:nvSpPr>
        <p:spPr/>
        <p:txBody>
          <a:bodyPr/>
          <a:lstStyle/>
          <a:p>
            <a:r>
              <a:rPr lang="en-US" dirty="0"/>
              <a:t>COLLABORATIVE FILTERING</a:t>
            </a:r>
            <a:endParaRPr lang="en-IN" dirty="0"/>
          </a:p>
        </p:txBody>
      </p:sp>
      <p:sp>
        <p:nvSpPr>
          <p:cNvPr id="3" name="Content Placeholder 2">
            <a:extLst>
              <a:ext uri="{FF2B5EF4-FFF2-40B4-BE49-F238E27FC236}">
                <a16:creationId xmlns:a16="http://schemas.microsoft.com/office/drawing/2014/main" id="{7D4CEA81-BAF0-8EC1-9126-40243F42AD4C}"/>
              </a:ext>
            </a:extLst>
          </p:cNvPr>
          <p:cNvSpPr>
            <a:spLocks noGrp="1"/>
          </p:cNvSpPr>
          <p:nvPr>
            <p:ph idx="1"/>
          </p:nvPr>
        </p:nvSpPr>
        <p:spPr>
          <a:xfrm>
            <a:off x="1154954" y="2271563"/>
            <a:ext cx="10019977" cy="4586437"/>
          </a:xfrm>
        </p:spPr>
        <p:txBody>
          <a:bodyPr>
            <a:normAutofit fontScale="77500" lnSpcReduction="20000"/>
          </a:bodyPr>
          <a:lstStyle/>
          <a:p>
            <a:r>
              <a:rPr lang="en-IN" dirty="0">
                <a:highlight>
                  <a:srgbClr val="FFFF00"/>
                </a:highlight>
              </a:rPr>
              <a:t>USER BASED</a:t>
            </a:r>
          </a:p>
          <a:p>
            <a:pPr marL="0" indent="0">
              <a:buNone/>
            </a:pPr>
            <a:r>
              <a:rPr lang="en-IN" dirty="0"/>
              <a:t>	Idea: </a:t>
            </a:r>
          </a:p>
          <a:p>
            <a:pPr rtl="0">
              <a:spcBef>
                <a:spcPts val="0"/>
              </a:spcBef>
              <a:spcAft>
                <a:spcPts val="0"/>
              </a:spcAft>
            </a:pPr>
            <a:r>
              <a:rPr lang="en-IN" sz="1800" b="0" i="0" u="none" strike="noStrike" dirty="0">
                <a:solidFill>
                  <a:srgbClr val="607D8B"/>
                </a:solidFill>
                <a:effectLst/>
                <a:latin typeface="Source Sans Pro" panose="020B0604020202020204" pitchFamily="34" charset="0"/>
              </a:rPr>
              <a:t>Find users who have a similar taste of products as the current user. Similarity is based upon similarity in users’ </a:t>
            </a:r>
            <a:r>
              <a:rPr lang="en-IN" dirty="0">
                <a:solidFill>
                  <a:srgbClr val="607D8B"/>
                </a:solidFill>
                <a:latin typeface="Source Sans Pro" panose="020B0604020202020204" pitchFamily="34" charset="0"/>
              </a:rPr>
              <a:t>Listening </a:t>
            </a:r>
            <a:r>
              <a:rPr lang="en-IN" sz="1800" b="0" i="0" u="none" strike="noStrike" dirty="0">
                <a:solidFill>
                  <a:srgbClr val="607D8B"/>
                </a:solidFill>
                <a:effectLst/>
                <a:latin typeface="Source Sans Pro" panose="020B0604020202020204" pitchFamily="34" charset="0"/>
              </a:rPr>
              <a:t>behaviour</a:t>
            </a:r>
            <a:endParaRPr lang="en-IN" b="0" dirty="0">
              <a:effectLst/>
            </a:endParaRPr>
          </a:p>
          <a:p>
            <a:r>
              <a:rPr lang="en-IN" dirty="0">
                <a:highlight>
                  <a:srgbClr val="FFFF00"/>
                </a:highlight>
              </a:rPr>
              <a:t>ITEM BASED</a:t>
            </a:r>
          </a:p>
          <a:p>
            <a:pPr marL="0" indent="0">
              <a:buNone/>
            </a:pPr>
            <a:r>
              <a:rPr lang="en-IN" dirty="0"/>
              <a:t>	idea</a:t>
            </a:r>
          </a:p>
          <a:p>
            <a:r>
              <a:rPr lang="en-IN" dirty="0"/>
              <a:t>To define similarity among a set of items, we need a feature set on the basis of which both items can be described. </a:t>
            </a:r>
          </a:p>
          <a:p>
            <a:r>
              <a:rPr lang="en-IN" dirty="0"/>
              <a:t>In our case it will mean features of the songs on the basis of which one song can be differentiated from another</a:t>
            </a:r>
          </a:p>
          <a:p>
            <a:r>
              <a:rPr lang="en-IN" dirty="0"/>
              <a:t>Since our dataset don't have this data, we can use the  Jaccard index to do an implicit similarity, </a:t>
            </a:r>
          </a:p>
          <a:p>
            <a:r>
              <a:rPr lang="en-IN" dirty="0"/>
              <a:t>based on common users, in terms of the users who listen to these songs. </a:t>
            </a:r>
          </a:p>
          <a:p>
            <a:r>
              <a:rPr lang="en-IN" dirty="0"/>
              <a:t>The Jaccard coefficient measures similarity between finite sample sets, and is defined as the size of the intersection divided by the size of the union of the sample sets</a:t>
            </a:r>
          </a:p>
          <a:p>
            <a:endParaRPr lang="en-IN" b="0" i="0" dirty="0">
              <a:effectLst/>
              <a:latin typeface="Inter"/>
            </a:endParaRPr>
          </a:p>
          <a:p>
            <a:r>
              <a:rPr lang="en-IN" b="0" i="0" dirty="0">
                <a:effectLst/>
                <a:latin typeface="Inter"/>
              </a:rPr>
              <a:t>The basic idea remains that if two songs are being listened to by a large fraction of common users out of the total listeners, the two songs can be said to be similar to each other</a:t>
            </a:r>
            <a:br>
              <a:rPr lang="en-IN" dirty="0"/>
            </a:br>
            <a:endParaRPr lang="en-IN" dirty="0"/>
          </a:p>
        </p:txBody>
      </p:sp>
    </p:spTree>
    <p:extLst>
      <p:ext uri="{BB962C8B-B14F-4D97-AF65-F5344CB8AC3E}">
        <p14:creationId xmlns:p14="http://schemas.microsoft.com/office/powerpoint/2010/main" val="437343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BF64465-A10D-8683-083F-8025FE0571A6}"/>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3625" y="2652683"/>
            <a:ext cx="5278159" cy="2952157"/>
          </a:xfrm>
        </p:spPr>
      </p:pic>
      <p:sp>
        <p:nvSpPr>
          <p:cNvPr id="9" name="Rectangle 8">
            <a:extLst>
              <a:ext uri="{FF2B5EF4-FFF2-40B4-BE49-F238E27FC236}">
                <a16:creationId xmlns:a16="http://schemas.microsoft.com/office/drawing/2014/main" id="{9B130E1F-A8B3-EB9A-4838-8B120D121740}"/>
              </a:ext>
            </a:extLst>
          </p:cNvPr>
          <p:cNvSpPr/>
          <p:nvPr/>
        </p:nvSpPr>
        <p:spPr>
          <a:xfrm>
            <a:off x="847023" y="5804034"/>
            <a:ext cx="2473693" cy="772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based </a:t>
            </a:r>
            <a:endParaRPr lang="en-IN" dirty="0"/>
          </a:p>
        </p:txBody>
      </p:sp>
      <p:pic>
        <p:nvPicPr>
          <p:cNvPr id="11" name="Picture 10">
            <a:extLst>
              <a:ext uri="{FF2B5EF4-FFF2-40B4-BE49-F238E27FC236}">
                <a16:creationId xmlns:a16="http://schemas.microsoft.com/office/drawing/2014/main" id="{5D5810C3-82F3-2C64-FB64-A705C8E13617}"/>
              </a:ext>
            </a:extLst>
          </p:cNvPr>
          <p:cNvPicPr>
            <a:picLocks noChangeAspect="1"/>
          </p:cNvPicPr>
          <p:nvPr/>
        </p:nvPicPr>
        <p:blipFill>
          <a:blip r:embed="rId4"/>
          <a:stretch>
            <a:fillRect/>
          </a:stretch>
        </p:blipFill>
        <p:spPr>
          <a:xfrm>
            <a:off x="6518649" y="2562747"/>
            <a:ext cx="3397718" cy="3042093"/>
          </a:xfrm>
          <a:prstGeom prst="rect">
            <a:avLst/>
          </a:prstGeom>
        </p:spPr>
      </p:pic>
      <p:sp>
        <p:nvSpPr>
          <p:cNvPr id="12" name="Rectangle 11">
            <a:extLst>
              <a:ext uri="{FF2B5EF4-FFF2-40B4-BE49-F238E27FC236}">
                <a16:creationId xmlns:a16="http://schemas.microsoft.com/office/drawing/2014/main" id="{2F0712C8-C897-85FE-ACDB-DBA57BD074DF}"/>
              </a:ext>
            </a:extLst>
          </p:cNvPr>
          <p:cNvSpPr/>
          <p:nvPr/>
        </p:nvSpPr>
        <p:spPr>
          <a:xfrm>
            <a:off x="6670307" y="5884332"/>
            <a:ext cx="2983832" cy="7069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Item based filtering</a:t>
            </a:r>
            <a:endParaRPr lang="en-IN" dirty="0"/>
          </a:p>
        </p:txBody>
      </p:sp>
    </p:spTree>
    <p:extLst>
      <p:ext uri="{BB962C8B-B14F-4D97-AF65-F5344CB8AC3E}">
        <p14:creationId xmlns:p14="http://schemas.microsoft.com/office/powerpoint/2010/main" val="3061976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543BE-E736-EAD4-F29A-269D632DDBDE}"/>
              </a:ext>
            </a:extLst>
          </p:cNvPr>
          <p:cNvSpPr>
            <a:spLocks noGrp="1"/>
          </p:cNvSpPr>
          <p:nvPr>
            <p:ph type="title"/>
          </p:nvPr>
        </p:nvSpPr>
        <p:spPr>
          <a:xfrm>
            <a:off x="1154954" y="721895"/>
            <a:ext cx="8761413" cy="958737"/>
          </a:xfrm>
        </p:spPr>
        <p:txBody>
          <a:bodyPr/>
          <a:lstStyle/>
          <a:p>
            <a:pPr rtl="0">
              <a:spcBef>
                <a:spcPts val="0"/>
              </a:spcBef>
              <a:spcAft>
                <a:spcPts val="0"/>
              </a:spcAft>
            </a:pPr>
            <a:br>
              <a:rPr lang="en-IN" b="0" dirty="0">
                <a:effectLst/>
              </a:rPr>
            </a:br>
            <a:r>
              <a:rPr lang="en-IN" b="0" dirty="0">
                <a:effectLst/>
              </a:rPr>
              <a:t>LATENT FACTOR MODEL(Matrix factorization)</a:t>
            </a:r>
            <a:br>
              <a:rPr lang="en-IN" dirty="0"/>
            </a:br>
            <a:endParaRPr lang="en-IN" dirty="0"/>
          </a:p>
        </p:txBody>
      </p:sp>
      <p:sp>
        <p:nvSpPr>
          <p:cNvPr id="3" name="Content Placeholder 2">
            <a:extLst>
              <a:ext uri="{FF2B5EF4-FFF2-40B4-BE49-F238E27FC236}">
                <a16:creationId xmlns:a16="http://schemas.microsoft.com/office/drawing/2014/main" id="{E3E1C2C3-6437-CB42-4D1E-8D8A3EE88B5C}"/>
              </a:ext>
            </a:extLst>
          </p:cNvPr>
          <p:cNvSpPr>
            <a:spLocks noGrp="1"/>
          </p:cNvSpPr>
          <p:nvPr>
            <p:ph idx="1"/>
          </p:nvPr>
        </p:nvSpPr>
        <p:spPr/>
        <p:txBody>
          <a:bodyPr>
            <a:normAutofit fontScale="92500" lnSpcReduction="20000"/>
          </a:bodyPr>
          <a:lstStyle/>
          <a:p>
            <a:pPr algn="l"/>
            <a:r>
              <a:rPr lang="en-IN" b="0" i="0" dirty="0">
                <a:effectLst/>
                <a:latin typeface="Inter"/>
              </a:rPr>
              <a:t> They  are probably the most used recommendation engines when it comes to implementing recommendation engines in production.</a:t>
            </a:r>
          </a:p>
          <a:p>
            <a:pPr algn="l"/>
            <a:r>
              <a:rPr lang="en-IN" b="0" i="0" dirty="0">
                <a:effectLst/>
                <a:latin typeface="Inter"/>
              </a:rPr>
              <a:t>Matrix factorization are methods that reduce a matrix into constituent parts, such that when these matrices are multiplied we get the original matrix. It make it easier to calculate more complex matrix operations. Matrix factorization methods, also called </a:t>
            </a:r>
            <a:r>
              <a:rPr lang="en-IN" b="0" i="0" u="none" strike="noStrike" dirty="0">
                <a:solidFill>
                  <a:srgbClr val="008ABC"/>
                </a:solidFill>
                <a:effectLst/>
                <a:latin typeface="Inter"/>
                <a:hlinkClick r:id="rId2"/>
              </a:rPr>
              <a:t>matrix decompositions methods</a:t>
            </a:r>
            <a:r>
              <a:rPr lang="en-IN" b="0" i="0" dirty="0">
                <a:effectLst/>
                <a:latin typeface="Inter"/>
              </a:rPr>
              <a:t>, are a foundation of linear algebra in computers, even for basic operations such as solving systems of linear equations, calculating the inverse, and calculating the determinant of a matrix.</a:t>
            </a:r>
          </a:p>
          <a:p>
            <a:pPr algn="l"/>
            <a:r>
              <a:rPr lang="en-IN" b="0" i="0" dirty="0">
                <a:effectLst/>
                <a:latin typeface="Inter"/>
              </a:rPr>
              <a:t>Matrix factorization can be used to discover latent features between two different kinds of entities. For example, we can try to explain a song in mathematical terms by measuring its beats, tempo, and other such features and then define similar features in terms of the user. Once we have consciously defined such "features", we can use them to find matches for a user based on some similarity criteria. You can use matrix factorization to discover these latent features and they seem to work great</a:t>
            </a:r>
          </a:p>
          <a:p>
            <a:endParaRPr lang="en-IN" dirty="0"/>
          </a:p>
        </p:txBody>
      </p:sp>
    </p:spTree>
    <p:extLst>
      <p:ext uri="{BB962C8B-B14F-4D97-AF65-F5344CB8AC3E}">
        <p14:creationId xmlns:p14="http://schemas.microsoft.com/office/powerpoint/2010/main" val="7175873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436</TotalTime>
  <Words>1064</Words>
  <Application>Microsoft Office PowerPoint</Application>
  <PresentationFormat>Widescreen</PresentationFormat>
  <Paragraphs>112</Paragraphs>
  <Slides>35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Century Gothic</vt:lpstr>
      <vt:lpstr>Inter</vt:lpstr>
      <vt:lpstr>Roboto Slab</vt:lpstr>
      <vt:lpstr>Source Sans Pro</vt:lpstr>
      <vt:lpstr>Wingdings 3</vt:lpstr>
      <vt:lpstr>Ion Boardroom</vt:lpstr>
      <vt:lpstr>MUSIC RECOMMENDATION SYSTEM </vt:lpstr>
      <vt:lpstr>OUTLINE</vt:lpstr>
      <vt:lpstr>WHY RECOMMENDER SYSTEM</vt:lpstr>
      <vt:lpstr>HOW IT WORKS</vt:lpstr>
      <vt:lpstr>DATASET</vt:lpstr>
      <vt:lpstr>Popularity based </vt:lpstr>
      <vt:lpstr>COLLABORATIVE FILTERING</vt:lpstr>
      <vt:lpstr>PowerPoint Presentation</vt:lpstr>
      <vt:lpstr> LATENT FACTOR MODEL(Matrix factorization) </vt:lpstr>
      <vt:lpstr>PowerPoint Presentation</vt:lpstr>
      <vt:lpstr>PowerPoint Presentation</vt:lpstr>
      <vt:lpstr>EDA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Popularity based recommendation</vt:lpstr>
      <vt:lpstr>Item based collaborative </vt:lpstr>
      <vt:lpstr>PowerPoint Presentation</vt:lpstr>
      <vt:lpstr>PowerPoint Presentation</vt:lpstr>
      <vt:lpstr>User based </vt:lpstr>
      <vt:lpstr>PowerPoint Presentation</vt:lpstr>
      <vt:lpstr>PowerPoint Presentation</vt:lpstr>
      <vt:lpstr>PowerPoint Presentation</vt:lpstr>
      <vt:lpstr>SVD</vt:lpstr>
      <vt:lpstr>EVALUATION METRICS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MUSIC RECOMMENDATION SYSTEM</dc:title>
  <dc:creator>DRUVA HEGDE</dc:creator>
  <cp:lastModifiedBy>DRUVA HEGDE</cp:lastModifiedBy>
  <cp:revision>4</cp:revision>
  <dcterms:created xsi:type="dcterms:W3CDTF">2022-10-23T03:52:26Z</dcterms:created>
  <dcterms:modified xsi:type="dcterms:W3CDTF">2022-11-11T16:18:47Z</dcterms:modified>
</cp:coreProperties>
</file>

<file path=docProps/thumbnail.jpeg>
</file>